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28" r:id="rId2"/>
    <p:sldMasterId id="2147483746" r:id="rId3"/>
    <p:sldMasterId id="2147483759" r:id="rId4"/>
    <p:sldMasterId id="2147483779" r:id="rId5"/>
  </p:sldMasterIdLst>
  <p:notesMasterIdLst>
    <p:notesMasterId r:id="rId35"/>
  </p:notesMasterIdLst>
  <p:sldIdLst>
    <p:sldId id="257" r:id="rId6"/>
    <p:sldId id="261" r:id="rId7"/>
    <p:sldId id="260" r:id="rId8"/>
    <p:sldId id="262" r:id="rId9"/>
    <p:sldId id="266" r:id="rId10"/>
    <p:sldId id="267" r:id="rId11"/>
    <p:sldId id="258" r:id="rId12"/>
    <p:sldId id="265" r:id="rId13"/>
    <p:sldId id="268" r:id="rId14"/>
    <p:sldId id="269" r:id="rId15"/>
    <p:sldId id="263" r:id="rId16"/>
    <p:sldId id="259" r:id="rId17"/>
    <p:sldId id="270" r:id="rId18"/>
    <p:sldId id="256" r:id="rId19"/>
    <p:sldId id="272" r:id="rId20"/>
    <p:sldId id="273" r:id="rId21"/>
    <p:sldId id="274" r:id="rId22"/>
    <p:sldId id="264" r:id="rId23"/>
    <p:sldId id="276" r:id="rId24"/>
    <p:sldId id="275" r:id="rId25"/>
    <p:sldId id="277" r:id="rId26"/>
    <p:sldId id="280" r:id="rId27"/>
    <p:sldId id="278" r:id="rId28"/>
    <p:sldId id="282" r:id="rId29"/>
    <p:sldId id="283" r:id="rId30"/>
    <p:sldId id="284" r:id="rId31"/>
    <p:sldId id="285" r:id="rId32"/>
    <p:sldId id="286" r:id="rId33"/>
    <p:sldId id="279"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1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3D7967-F83F-4BA7-85CE-6492B6D15F77}"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C38FF4C-C8AA-4C71-B047-3E29A84CBC45}">
      <dgm:prSet/>
      <dgm:spPr/>
      <dgm:t>
        <a:bodyPr/>
        <a:lstStyle/>
        <a:p>
          <a:r>
            <a:rPr lang="tr-TR"/>
            <a:t>Beyin Tümörlerinin Önemi</a:t>
          </a:r>
          <a:endParaRPr lang="en-US"/>
        </a:p>
      </dgm:t>
    </dgm:pt>
    <dgm:pt modelId="{B84F99BD-1BFB-41AB-A6A9-0D99BE5EF23F}" type="parTrans" cxnId="{3EFEA395-8A84-494D-AEB9-51736002B2C3}">
      <dgm:prSet/>
      <dgm:spPr/>
      <dgm:t>
        <a:bodyPr/>
        <a:lstStyle/>
        <a:p>
          <a:endParaRPr lang="en-US"/>
        </a:p>
      </dgm:t>
    </dgm:pt>
    <dgm:pt modelId="{69569170-86A6-4273-BBE2-063861BD1B00}" type="sibTrans" cxnId="{3EFEA395-8A84-494D-AEB9-51736002B2C3}">
      <dgm:prSet/>
      <dgm:spPr/>
      <dgm:t>
        <a:bodyPr/>
        <a:lstStyle/>
        <a:p>
          <a:endParaRPr lang="en-US"/>
        </a:p>
      </dgm:t>
    </dgm:pt>
    <dgm:pt modelId="{EBBDFF08-817A-4AEC-B779-D3B382957114}">
      <dgm:prSet/>
      <dgm:spPr/>
      <dgm:t>
        <a:bodyPr/>
        <a:lstStyle/>
        <a:p>
          <a:r>
            <a:rPr lang="tr-TR"/>
            <a:t>Eksiklikler ve Sorunlar</a:t>
          </a:r>
          <a:endParaRPr lang="en-US"/>
        </a:p>
      </dgm:t>
    </dgm:pt>
    <dgm:pt modelId="{10666DD0-2BA1-4FF5-9427-619677C0B036}" type="parTrans" cxnId="{C7307888-469E-44E8-8437-E9BD53904B24}">
      <dgm:prSet/>
      <dgm:spPr/>
      <dgm:t>
        <a:bodyPr/>
        <a:lstStyle/>
        <a:p>
          <a:endParaRPr lang="en-US"/>
        </a:p>
      </dgm:t>
    </dgm:pt>
    <dgm:pt modelId="{9977F09C-5BFF-4F2A-B237-635BAC5B6A19}" type="sibTrans" cxnId="{C7307888-469E-44E8-8437-E9BD53904B24}">
      <dgm:prSet/>
      <dgm:spPr/>
      <dgm:t>
        <a:bodyPr/>
        <a:lstStyle/>
        <a:p>
          <a:endParaRPr lang="en-US"/>
        </a:p>
      </dgm:t>
    </dgm:pt>
    <dgm:pt modelId="{E782FB13-1299-45F6-87AB-BAD89FFBCD79}" type="pres">
      <dgm:prSet presAssocID="{E73D7967-F83F-4BA7-85CE-6492B6D15F77}" presName="linear" presStyleCnt="0">
        <dgm:presLayoutVars>
          <dgm:animLvl val="lvl"/>
          <dgm:resizeHandles val="exact"/>
        </dgm:presLayoutVars>
      </dgm:prSet>
      <dgm:spPr/>
    </dgm:pt>
    <dgm:pt modelId="{D4D8DF7D-BDB8-4D0F-B2AF-51BE66C9231B}" type="pres">
      <dgm:prSet presAssocID="{CC38FF4C-C8AA-4C71-B047-3E29A84CBC45}" presName="parentText" presStyleLbl="node1" presStyleIdx="0" presStyleCnt="2">
        <dgm:presLayoutVars>
          <dgm:chMax val="0"/>
          <dgm:bulletEnabled val="1"/>
        </dgm:presLayoutVars>
      </dgm:prSet>
      <dgm:spPr/>
    </dgm:pt>
    <dgm:pt modelId="{4E3B8F72-A1DC-494C-8CF0-265FAF80524A}" type="pres">
      <dgm:prSet presAssocID="{69569170-86A6-4273-BBE2-063861BD1B00}" presName="spacer" presStyleCnt="0"/>
      <dgm:spPr/>
    </dgm:pt>
    <dgm:pt modelId="{1C39DD7F-E970-42C4-97BD-914006EB4132}" type="pres">
      <dgm:prSet presAssocID="{EBBDFF08-817A-4AEC-B779-D3B382957114}" presName="parentText" presStyleLbl="node1" presStyleIdx="1" presStyleCnt="2">
        <dgm:presLayoutVars>
          <dgm:chMax val="0"/>
          <dgm:bulletEnabled val="1"/>
        </dgm:presLayoutVars>
      </dgm:prSet>
      <dgm:spPr/>
    </dgm:pt>
  </dgm:ptLst>
  <dgm:cxnLst>
    <dgm:cxn modelId="{E7D6E76E-C0CA-437D-BFD7-25EC659BDAA3}" type="presOf" srcId="{E73D7967-F83F-4BA7-85CE-6492B6D15F77}" destId="{E782FB13-1299-45F6-87AB-BAD89FFBCD79}" srcOrd="0" destOrd="0" presId="urn:microsoft.com/office/officeart/2005/8/layout/vList2"/>
    <dgm:cxn modelId="{C7307888-469E-44E8-8437-E9BD53904B24}" srcId="{E73D7967-F83F-4BA7-85CE-6492B6D15F77}" destId="{EBBDFF08-817A-4AEC-B779-D3B382957114}" srcOrd="1" destOrd="0" parTransId="{10666DD0-2BA1-4FF5-9427-619677C0B036}" sibTransId="{9977F09C-5BFF-4F2A-B237-635BAC5B6A19}"/>
    <dgm:cxn modelId="{3EFEA395-8A84-494D-AEB9-51736002B2C3}" srcId="{E73D7967-F83F-4BA7-85CE-6492B6D15F77}" destId="{CC38FF4C-C8AA-4C71-B047-3E29A84CBC45}" srcOrd="0" destOrd="0" parTransId="{B84F99BD-1BFB-41AB-A6A9-0D99BE5EF23F}" sibTransId="{69569170-86A6-4273-BBE2-063861BD1B00}"/>
    <dgm:cxn modelId="{76FFEEBB-A376-41E9-88EF-DF6F3E310329}" type="presOf" srcId="{EBBDFF08-817A-4AEC-B779-D3B382957114}" destId="{1C39DD7F-E970-42C4-97BD-914006EB4132}" srcOrd="0" destOrd="0" presId="urn:microsoft.com/office/officeart/2005/8/layout/vList2"/>
    <dgm:cxn modelId="{1E430AE8-8B50-49BE-AB82-2D98D01A6C84}" type="presOf" srcId="{CC38FF4C-C8AA-4C71-B047-3E29A84CBC45}" destId="{D4D8DF7D-BDB8-4D0F-B2AF-51BE66C9231B}" srcOrd="0" destOrd="0" presId="urn:microsoft.com/office/officeart/2005/8/layout/vList2"/>
    <dgm:cxn modelId="{FA5C97C2-F7E9-4537-A633-2C56352884CA}" type="presParOf" srcId="{E782FB13-1299-45F6-87AB-BAD89FFBCD79}" destId="{D4D8DF7D-BDB8-4D0F-B2AF-51BE66C9231B}" srcOrd="0" destOrd="0" presId="urn:microsoft.com/office/officeart/2005/8/layout/vList2"/>
    <dgm:cxn modelId="{F8AA2B28-9454-4B0B-A478-62C0914B803B}" type="presParOf" srcId="{E782FB13-1299-45F6-87AB-BAD89FFBCD79}" destId="{4E3B8F72-A1DC-494C-8CF0-265FAF80524A}" srcOrd="1" destOrd="0" presId="urn:microsoft.com/office/officeart/2005/8/layout/vList2"/>
    <dgm:cxn modelId="{EF8F1456-3B65-49EF-AEA6-3A8007557E57}" type="presParOf" srcId="{E782FB13-1299-45F6-87AB-BAD89FFBCD79}" destId="{1C39DD7F-E970-42C4-97BD-914006EB413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6AC05B-C4DD-4E0A-89F1-CDECDC57C8F2}"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D8CF92D3-C5B6-4877-A8F9-546512940160}">
      <dgm:prSet/>
      <dgm:spPr/>
      <dgm:t>
        <a:bodyPr/>
        <a:lstStyle/>
        <a:p>
          <a:r>
            <a:rPr lang="tr-TR" b="1" dirty="0"/>
            <a:t>Sağlık Üzerindeki Etkileri: </a:t>
          </a:r>
          <a:r>
            <a:rPr lang="tr-TR" dirty="0"/>
            <a:t>Beyin tümörleri, hastaların fiziksel sağlığını, zihinsel durumunu ve yaşam kalitesini önemli ölçüde etkileyebilir. Beyin fonksiyonları üzerinde ciddi etkileri olabilir ve tedavi edilmediğinde hayati tehlike oluşturabilir. Beyin tümörleri, sağlık sektöründe önemli bir konudur. Hızlı tanı ve sınıflandırma, tedavi sürecindeki başarıyı etkiler.</a:t>
          </a:r>
          <a:endParaRPr lang="en-US" dirty="0"/>
        </a:p>
      </dgm:t>
    </dgm:pt>
    <dgm:pt modelId="{8CA67464-E202-47B8-8E26-F384A9784C45}" type="parTrans" cxnId="{AB22CF06-202D-4841-BB32-4DAE87573185}">
      <dgm:prSet/>
      <dgm:spPr/>
      <dgm:t>
        <a:bodyPr/>
        <a:lstStyle/>
        <a:p>
          <a:endParaRPr lang="en-US"/>
        </a:p>
      </dgm:t>
    </dgm:pt>
    <dgm:pt modelId="{CCD2D59E-6410-4C01-BC50-91C9F791CF13}" type="sibTrans" cxnId="{AB22CF06-202D-4841-BB32-4DAE87573185}">
      <dgm:prSet/>
      <dgm:spPr/>
      <dgm:t>
        <a:bodyPr/>
        <a:lstStyle/>
        <a:p>
          <a:endParaRPr lang="en-US"/>
        </a:p>
      </dgm:t>
    </dgm:pt>
    <dgm:pt modelId="{A7C8CCFA-98C6-4587-AB01-A7984743B480}">
      <dgm:prSet/>
      <dgm:spPr/>
      <dgm:t>
        <a:bodyPr/>
        <a:lstStyle/>
        <a:p>
          <a:r>
            <a:rPr lang="tr-TR" b="1" dirty="0"/>
            <a:t>Yaygınlık ve Sıklık: </a:t>
          </a:r>
          <a:r>
            <a:rPr lang="tr-TR" dirty="0"/>
            <a:t>Dünya genelinde her yıl binlerce insan beyin tümörü teşhisi almakta ve bu durum ciddi sağlık sorunlarına yol açmaktadır. Tümör çeşitleri, yaş grupları ve risk faktörleri göz önüne alındığında, bu durumun önemi daha da belirginleşmektedir.</a:t>
          </a:r>
          <a:endParaRPr lang="en-US" dirty="0"/>
        </a:p>
      </dgm:t>
    </dgm:pt>
    <dgm:pt modelId="{AEA8FD1E-7D49-4C88-A90F-56B396F371FE}" type="parTrans" cxnId="{2357ACCD-DBF5-4F44-AE2A-30E10B86C0BF}">
      <dgm:prSet/>
      <dgm:spPr/>
      <dgm:t>
        <a:bodyPr/>
        <a:lstStyle/>
        <a:p>
          <a:endParaRPr lang="en-US"/>
        </a:p>
      </dgm:t>
    </dgm:pt>
    <dgm:pt modelId="{DCAF2454-6927-4B22-A371-0554EDA27644}" type="sibTrans" cxnId="{2357ACCD-DBF5-4F44-AE2A-30E10B86C0BF}">
      <dgm:prSet/>
      <dgm:spPr/>
      <dgm:t>
        <a:bodyPr/>
        <a:lstStyle/>
        <a:p>
          <a:endParaRPr lang="en-US"/>
        </a:p>
      </dgm:t>
    </dgm:pt>
    <dgm:pt modelId="{0D8007B5-B753-4C35-8359-A26CFD17027C}">
      <dgm:prSet/>
      <dgm:spPr/>
      <dgm:t>
        <a:bodyPr/>
        <a:lstStyle/>
        <a:p>
          <a:r>
            <a:rPr lang="tr-TR" b="1"/>
            <a:t>Teşhis ve Tedavi Zorlukları: </a:t>
          </a:r>
          <a:r>
            <a:rPr lang="tr-TR"/>
            <a:t>Beyin tümörleri, teşhis ve tedavi süreçlerindeki zorluklar nedeniyle özellikle karmaşık olabilir. Geleneksel teşhis yöntemlerinin bazen yetersiz kalması, tümörlerin erken aşamalarda tespitini zorlaştırabilir.</a:t>
          </a:r>
          <a:endParaRPr lang="en-US"/>
        </a:p>
      </dgm:t>
    </dgm:pt>
    <dgm:pt modelId="{31E230AE-A965-4635-A8C2-4BB41168E3F0}" type="parTrans" cxnId="{8F251007-1A69-422C-80D9-1272E1937D23}">
      <dgm:prSet/>
      <dgm:spPr/>
      <dgm:t>
        <a:bodyPr/>
        <a:lstStyle/>
        <a:p>
          <a:endParaRPr lang="en-US"/>
        </a:p>
      </dgm:t>
    </dgm:pt>
    <dgm:pt modelId="{22D64367-95D8-4FE2-91A5-5F213A47A7A2}" type="sibTrans" cxnId="{8F251007-1A69-422C-80D9-1272E1937D23}">
      <dgm:prSet/>
      <dgm:spPr/>
      <dgm:t>
        <a:bodyPr/>
        <a:lstStyle/>
        <a:p>
          <a:endParaRPr lang="en-US"/>
        </a:p>
      </dgm:t>
    </dgm:pt>
    <dgm:pt modelId="{40CDD318-3D52-4497-A6EE-C2A68ADB5391}" type="pres">
      <dgm:prSet presAssocID="{616AC05B-C4DD-4E0A-89F1-CDECDC57C8F2}" presName="linear" presStyleCnt="0">
        <dgm:presLayoutVars>
          <dgm:animLvl val="lvl"/>
          <dgm:resizeHandles val="exact"/>
        </dgm:presLayoutVars>
      </dgm:prSet>
      <dgm:spPr/>
    </dgm:pt>
    <dgm:pt modelId="{454F8D8B-4BA8-4D59-8BC3-5841A47A8622}" type="pres">
      <dgm:prSet presAssocID="{D8CF92D3-C5B6-4877-A8F9-546512940160}" presName="parentText" presStyleLbl="node1" presStyleIdx="0" presStyleCnt="3">
        <dgm:presLayoutVars>
          <dgm:chMax val="0"/>
          <dgm:bulletEnabled val="1"/>
        </dgm:presLayoutVars>
      </dgm:prSet>
      <dgm:spPr/>
    </dgm:pt>
    <dgm:pt modelId="{02895EC9-A3AD-4678-8CAD-246925F4E231}" type="pres">
      <dgm:prSet presAssocID="{CCD2D59E-6410-4C01-BC50-91C9F791CF13}" presName="spacer" presStyleCnt="0"/>
      <dgm:spPr/>
    </dgm:pt>
    <dgm:pt modelId="{78A2E92D-76E6-4118-8294-B642EDD13C4C}" type="pres">
      <dgm:prSet presAssocID="{A7C8CCFA-98C6-4587-AB01-A7984743B480}" presName="parentText" presStyleLbl="node1" presStyleIdx="1" presStyleCnt="3">
        <dgm:presLayoutVars>
          <dgm:chMax val="0"/>
          <dgm:bulletEnabled val="1"/>
        </dgm:presLayoutVars>
      </dgm:prSet>
      <dgm:spPr/>
    </dgm:pt>
    <dgm:pt modelId="{DE981EAD-449A-48F0-832E-AA0A5B25C085}" type="pres">
      <dgm:prSet presAssocID="{DCAF2454-6927-4B22-A371-0554EDA27644}" presName="spacer" presStyleCnt="0"/>
      <dgm:spPr/>
    </dgm:pt>
    <dgm:pt modelId="{29025D83-E04A-4812-88D1-2A3FCEF353E1}" type="pres">
      <dgm:prSet presAssocID="{0D8007B5-B753-4C35-8359-A26CFD17027C}" presName="parentText" presStyleLbl="node1" presStyleIdx="2" presStyleCnt="3">
        <dgm:presLayoutVars>
          <dgm:chMax val="0"/>
          <dgm:bulletEnabled val="1"/>
        </dgm:presLayoutVars>
      </dgm:prSet>
      <dgm:spPr/>
    </dgm:pt>
  </dgm:ptLst>
  <dgm:cxnLst>
    <dgm:cxn modelId="{AB22CF06-202D-4841-BB32-4DAE87573185}" srcId="{616AC05B-C4DD-4E0A-89F1-CDECDC57C8F2}" destId="{D8CF92D3-C5B6-4877-A8F9-546512940160}" srcOrd="0" destOrd="0" parTransId="{8CA67464-E202-47B8-8E26-F384A9784C45}" sibTransId="{CCD2D59E-6410-4C01-BC50-91C9F791CF13}"/>
    <dgm:cxn modelId="{8F251007-1A69-422C-80D9-1272E1937D23}" srcId="{616AC05B-C4DD-4E0A-89F1-CDECDC57C8F2}" destId="{0D8007B5-B753-4C35-8359-A26CFD17027C}" srcOrd="2" destOrd="0" parTransId="{31E230AE-A965-4635-A8C2-4BB41168E3F0}" sibTransId="{22D64367-95D8-4FE2-91A5-5F213A47A7A2}"/>
    <dgm:cxn modelId="{F7BEA10F-3FB0-4DCA-BADA-3903F317A062}" type="presOf" srcId="{616AC05B-C4DD-4E0A-89F1-CDECDC57C8F2}" destId="{40CDD318-3D52-4497-A6EE-C2A68ADB5391}" srcOrd="0" destOrd="0" presId="urn:microsoft.com/office/officeart/2005/8/layout/vList2"/>
    <dgm:cxn modelId="{5395A610-1D7A-4D2D-A071-86ABDEC3CD71}" type="presOf" srcId="{0D8007B5-B753-4C35-8359-A26CFD17027C}" destId="{29025D83-E04A-4812-88D1-2A3FCEF353E1}" srcOrd="0" destOrd="0" presId="urn:microsoft.com/office/officeart/2005/8/layout/vList2"/>
    <dgm:cxn modelId="{36611025-0151-40D3-B46A-45F39896C588}" type="presOf" srcId="{D8CF92D3-C5B6-4877-A8F9-546512940160}" destId="{454F8D8B-4BA8-4D59-8BC3-5841A47A8622}" srcOrd="0" destOrd="0" presId="urn:microsoft.com/office/officeart/2005/8/layout/vList2"/>
    <dgm:cxn modelId="{2357ACCD-DBF5-4F44-AE2A-30E10B86C0BF}" srcId="{616AC05B-C4DD-4E0A-89F1-CDECDC57C8F2}" destId="{A7C8CCFA-98C6-4587-AB01-A7984743B480}" srcOrd="1" destOrd="0" parTransId="{AEA8FD1E-7D49-4C88-A90F-56B396F371FE}" sibTransId="{DCAF2454-6927-4B22-A371-0554EDA27644}"/>
    <dgm:cxn modelId="{FD7707F0-5F56-4BCA-A5A8-DDACA3BCA64A}" type="presOf" srcId="{A7C8CCFA-98C6-4587-AB01-A7984743B480}" destId="{78A2E92D-76E6-4118-8294-B642EDD13C4C}" srcOrd="0" destOrd="0" presId="urn:microsoft.com/office/officeart/2005/8/layout/vList2"/>
    <dgm:cxn modelId="{A710C214-3883-44A7-A593-D2D3DE701BF0}" type="presParOf" srcId="{40CDD318-3D52-4497-A6EE-C2A68ADB5391}" destId="{454F8D8B-4BA8-4D59-8BC3-5841A47A8622}" srcOrd="0" destOrd="0" presId="urn:microsoft.com/office/officeart/2005/8/layout/vList2"/>
    <dgm:cxn modelId="{27DCDCA4-478D-42DD-B9F9-4FB186E6F7BF}" type="presParOf" srcId="{40CDD318-3D52-4497-A6EE-C2A68ADB5391}" destId="{02895EC9-A3AD-4678-8CAD-246925F4E231}" srcOrd="1" destOrd="0" presId="urn:microsoft.com/office/officeart/2005/8/layout/vList2"/>
    <dgm:cxn modelId="{AEC2F6D1-8816-4079-914D-8DBB52F4B8F6}" type="presParOf" srcId="{40CDD318-3D52-4497-A6EE-C2A68ADB5391}" destId="{78A2E92D-76E6-4118-8294-B642EDD13C4C}" srcOrd="2" destOrd="0" presId="urn:microsoft.com/office/officeart/2005/8/layout/vList2"/>
    <dgm:cxn modelId="{25CC971F-738C-44F8-825E-3A8E0BF91E3B}" type="presParOf" srcId="{40CDD318-3D52-4497-A6EE-C2A68ADB5391}" destId="{DE981EAD-449A-48F0-832E-AA0A5B25C085}" srcOrd="3" destOrd="0" presId="urn:microsoft.com/office/officeart/2005/8/layout/vList2"/>
    <dgm:cxn modelId="{AEBE48C9-FFA6-4ECF-BA8D-4D04868FD365}" type="presParOf" srcId="{40CDD318-3D52-4497-A6EE-C2A68ADB5391}" destId="{29025D83-E04A-4812-88D1-2A3FCEF353E1}"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93E0D-6DFB-4AD8-8B7A-0A8A30C4BA9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E6B3D4E-E043-4D12-B0A5-59E658809CF2}">
      <dgm:prSet/>
      <dgm:spPr/>
      <dgm:t>
        <a:bodyPr/>
        <a:lstStyle/>
        <a:p>
          <a:r>
            <a:rPr lang="tr-TR" b="1" dirty="0"/>
            <a:t>Teşhis Yöntemlerindeki Eksiklikler: </a:t>
          </a:r>
          <a:r>
            <a:rPr lang="tr-TR" dirty="0"/>
            <a:t>Geleneksel teşhis yöntemleri (örneğin, MRI, CT taramaları) bazen tümörlerin erken aşamalardaki belirtilerini yakalayamayabilir veya yanıltıcı olabilir. Bu durum, hastaların doğru ve zamanında tedavi almasını engelleyebilir.</a:t>
          </a:r>
          <a:endParaRPr lang="en-US" dirty="0"/>
        </a:p>
      </dgm:t>
    </dgm:pt>
    <dgm:pt modelId="{D4F47754-566B-44BA-BA7C-182B56557B8B}" type="parTrans" cxnId="{C7E4E0F0-8075-40A9-9F40-A183143E1009}">
      <dgm:prSet/>
      <dgm:spPr/>
      <dgm:t>
        <a:bodyPr/>
        <a:lstStyle/>
        <a:p>
          <a:endParaRPr lang="en-US"/>
        </a:p>
      </dgm:t>
    </dgm:pt>
    <dgm:pt modelId="{61D97B37-7EDA-42E1-BC2C-80570B40D526}" type="sibTrans" cxnId="{C7E4E0F0-8075-40A9-9F40-A183143E1009}">
      <dgm:prSet/>
      <dgm:spPr/>
      <dgm:t>
        <a:bodyPr/>
        <a:lstStyle/>
        <a:p>
          <a:endParaRPr lang="en-US"/>
        </a:p>
      </dgm:t>
    </dgm:pt>
    <dgm:pt modelId="{7619AF98-5735-4917-A019-989EA387A0BD}">
      <dgm:prSet/>
      <dgm:spPr/>
      <dgm:t>
        <a:bodyPr/>
        <a:lstStyle/>
        <a:p>
          <a:r>
            <a:rPr lang="tr-TR" b="1"/>
            <a:t>Hassasiyet ve Doğruluk: </a:t>
          </a:r>
          <a:r>
            <a:rPr lang="tr-TR"/>
            <a:t>Bazı durumlarda, teşhis edilen tümörlerin doğruluğu ve hassasiyeti konusunda sorunlar yaşanabilir. Bu durum, tedavi planlaması ve hastanın yaşam kalitesi üzerinde doğrudan etki gösterebilir.</a:t>
          </a:r>
          <a:endParaRPr lang="en-US"/>
        </a:p>
      </dgm:t>
    </dgm:pt>
    <dgm:pt modelId="{4E4C192A-0CA0-48CD-BD54-74BF7E10B50B}" type="parTrans" cxnId="{9E3179FC-BE25-4384-A000-4F1AD26A8ECD}">
      <dgm:prSet/>
      <dgm:spPr/>
      <dgm:t>
        <a:bodyPr/>
        <a:lstStyle/>
        <a:p>
          <a:endParaRPr lang="en-US"/>
        </a:p>
      </dgm:t>
    </dgm:pt>
    <dgm:pt modelId="{54A59480-C194-4F59-9B80-02FF3D5320EB}" type="sibTrans" cxnId="{9E3179FC-BE25-4384-A000-4F1AD26A8ECD}">
      <dgm:prSet/>
      <dgm:spPr/>
      <dgm:t>
        <a:bodyPr/>
        <a:lstStyle/>
        <a:p>
          <a:endParaRPr lang="en-US"/>
        </a:p>
      </dgm:t>
    </dgm:pt>
    <dgm:pt modelId="{4672A186-391E-4169-A188-757C17DD2057}">
      <dgm:prSet/>
      <dgm:spPr/>
      <dgm:t>
        <a:bodyPr/>
        <a:lstStyle/>
        <a:p>
          <a:r>
            <a:rPr lang="tr-TR" b="1"/>
            <a:t>Uzmanlık ve Kaynak Yetersizliği: </a:t>
          </a:r>
          <a:r>
            <a:rPr lang="tr-TR"/>
            <a:t>Beyin tümörlerinin doğru teşhisi ve etkili tedavisi için uzmanlık gereklidir. Ancak, bazı bölgelerde uzmanlık eksikliği veya kaynak kısıtlamaları bu süreci zorlaştırabilir.</a:t>
          </a:r>
          <a:endParaRPr lang="en-US"/>
        </a:p>
      </dgm:t>
    </dgm:pt>
    <dgm:pt modelId="{E9F8AD6F-B739-404B-8C50-1C079D424A2D}" type="parTrans" cxnId="{0F973296-ACF6-4E56-8FF3-2800B1EBCDF7}">
      <dgm:prSet/>
      <dgm:spPr/>
      <dgm:t>
        <a:bodyPr/>
        <a:lstStyle/>
        <a:p>
          <a:endParaRPr lang="en-US"/>
        </a:p>
      </dgm:t>
    </dgm:pt>
    <dgm:pt modelId="{8B06E746-5B5D-4B5E-89BE-2B7D9956FB57}" type="sibTrans" cxnId="{0F973296-ACF6-4E56-8FF3-2800B1EBCDF7}">
      <dgm:prSet/>
      <dgm:spPr/>
      <dgm:t>
        <a:bodyPr/>
        <a:lstStyle/>
        <a:p>
          <a:endParaRPr lang="en-US"/>
        </a:p>
      </dgm:t>
    </dgm:pt>
    <dgm:pt modelId="{482B44E6-6DF3-4514-9D22-A69C498757CD}" type="pres">
      <dgm:prSet presAssocID="{81593E0D-6DFB-4AD8-8B7A-0A8A30C4BA91}" presName="linear" presStyleCnt="0">
        <dgm:presLayoutVars>
          <dgm:animLvl val="lvl"/>
          <dgm:resizeHandles val="exact"/>
        </dgm:presLayoutVars>
      </dgm:prSet>
      <dgm:spPr/>
    </dgm:pt>
    <dgm:pt modelId="{365E628C-DCC0-4B85-9BDF-743019886683}" type="pres">
      <dgm:prSet presAssocID="{5E6B3D4E-E043-4D12-B0A5-59E658809CF2}" presName="parentText" presStyleLbl="node1" presStyleIdx="0" presStyleCnt="3">
        <dgm:presLayoutVars>
          <dgm:chMax val="0"/>
          <dgm:bulletEnabled val="1"/>
        </dgm:presLayoutVars>
      </dgm:prSet>
      <dgm:spPr/>
    </dgm:pt>
    <dgm:pt modelId="{786AD410-A327-4D1A-B758-085C722F103A}" type="pres">
      <dgm:prSet presAssocID="{61D97B37-7EDA-42E1-BC2C-80570B40D526}" presName="spacer" presStyleCnt="0"/>
      <dgm:spPr/>
    </dgm:pt>
    <dgm:pt modelId="{4D394A67-5295-4EB5-9D98-CCFC690A8F69}" type="pres">
      <dgm:prSet presAssocID="{7619AF98-5735-4917-A019-989EA387A0BD}" presName="parentText" presStyleLbl="node1" presStyleIdx="1" presStyleCnt="3">
        <dgm:presLayoutVars>
          <dgm:chMax val="0"/>
          <dgm:bulletEnabled val="1"/>
        </dgm:presLayoutVars>
      </dgm:prSet>
      <dgm:spPr/>
    </dgm:pt>
    <dgm:pt modelId="{A4EA9BA8-79D2-4A2A-8084-7EE7F845C786}" type="pres">
      <dgm:prSet presAssocID="{54A59480-C194-4F59-9B80-02FF3D5320EB}" presName="spacer" presStyleCnt="0"/>
      <dgm:spPr/>
    </dgm:pt>
    <dgm:pt modelId="{F7412EE2-A16C-4356-BBE5-7E14929FCBE3}" type="pres">
      <dgm:prSet presAssocID="{4672A186-391E-4169-A188-757C17DD2057}" presName="parentText" presStyleLbl="node1" presStyleIdx="2" presStyleCnt="3">
        <dgm:presLayoutVars>
          <dgm:chMax val="0"/>
          <dgm:bulletEnabled val="1"/>
        </dgm:presLayoutVars>
      </dgm:prSet>
      <dgm:spPr/>
    </dgm:pt>
  </dgm:ptLst>
  <dgm:cxnLst>
    <dgm:cxn modelId="{3F966F01-8A01-4D72-8FFE-C753C4B5ABCB}" type="presOf" srcId="{5E6B3D4E-E043-4D12-B0A5-59E658809CF2}" destId="{365E628C-DCC0-4B85-9BDF-743019886683}" srcOrd="0" destOrd="0" presId="urn:microsoft.com/office/officeart/2005/8/layout/vList2"/>
    <dgm:cxn modelId="{D83CC03B-6830-4159-B729-41B9308D1622}" type="presOf" srcId="{7619AF98-5735-4917-A019-989EA387A0BD}" destId="{4D394A67-5295-4EB5-9D98-CCFC690A8F69}" srcOrd="0" destOrd="0" presId="urn:microsoft.com/office/officeart/2005/8/layout/vList2"/>
    <dgm:cxn modelId="{844E0D4F-0775-436F-A6B4-96C1518426BA}" type="presOf" srcId="{4672A186-391E-4169-A188-757C17DD2057}" destId="{F7412EE2-A16C-4356-BBE5-7E14929FCBE3}" srcOrd="0" destOrd="0" presId="urn:microsoft.com/office/officeart/2005/8/layout/vList2"/>
    <dgm:cxn modelId="{05E14B75-5A40-4486-8040-2346ED4E38A7}" type="presOf" srcId="{81593E0D-6DFB-4AD8-8B7A-0A8A30C4BA91}" destId="{482B44E6-6DF3-4514-9D22-A69C498757CD}" srcOrd="0" destOrd="0" presId="urn:microsoft.com/office/officeart/2005/8/layout/vList2"/>
    <dgm:cxn modelId="{0F973296-ACF6-4E56-8FF3-2800B1EBCDF7}" srcId="{81593E0D-6DFB-4AD8-8B7A-0A8A30C4BA91}" destId="{4672A186-391E-4169-A188-757C17DD2057}" srcOrd="2" destOrd="0" parTransId="{E9F8AD6F-B739-404B-8C50-1C079D424A2D}" sibTransId="{8B06E746-5B5D-4B5E-89BE-2B7D9956FB57}"/>
    <dgm:cxn modelId="{C7E4E0F0-8075-40A9-9F40-A183143E1009}" srcId="{81593E0D-6DFB-4AD8-8B7A-0A8A30C4BA91}" destId="{5E6B3D4E-E043-4D12-B0A5-59E658809CF2}" srcOrd="0" destOrd="0" parTransId="{D4F47754-566B-44BA-BA7C-182B56557B8B}" sibTransId="{61D97B37-7EDA-42E1-BC2C-80570B40D526}"/>
    <dgm:cxn modelId="{9E3179FC-BE25-4384-A000-4F1AD26A8ECD}" srcId="{81593E0D-6DFB-4AD8-8B7A-0A8A30C4BA91}" destId="{7619AF98-5735-4917-A019-989EA387A0BD}" srcOrd="1" destOrd="0" parTransId="{4E4C192A-0CA0-48CD-BD54-74BF7E10B50B}" sibTransId="{54A59480-C194-4F59-9B80-02FF3D5320EB}"/>
    <dgm:cxn modelId="{893F4AFF-5D1B-4722-94AC-60F4F9A6491D}" type="presParOf" srcId="{482B44E6-6DF3-4514-9D22-A69C498757CD}" destId="{365E628C-DCC0-4B85-9BDF-743019886683}" srcOrd="0" destOrd="0" presId="urn:microsoft.com/office/officeart/2005/8/layout/vList2"/>
    <dgm:cxn modelId="{23105811-85D6-49CB-9C9C-B31A84503E4E}" type="presParOf" srcId="{482B44E6-6DF3-4514-9D22-A69C498757CD}" destId="{786AD410-A327-4D1A-B758-085C722F103A}" srcOrd="1" destOrd="0" presId="urn:microsoft.com/office/officeart/2005/8/layout/vList2"/>
    <dgm:cxn modelId="{33B314CB-0D05-45D7-A636-23AE5337CF72}" type="presParOf" srcId="{482B44E6-6DF3-4514-9D22-A69C498757CD}" destId="{4D394A67-5295-4EB5-9D98-CCFC690A8F69}" srcOrd="2" destOrd="0" presId="urn:microsoft.com/office/officeart/2005/8/layout/vList2"/>
    <dgm:cxn modelId="{3F3501DE-84B0-45AC-89AE-B89EC6837D04}" type="presParOf" srcId="{482B44E6-6DF3-4514-9D22-A69C498757CD}" destId="{A4EA9BA8-79D2-4A2A-8084-7EE7F845C786}" srcOrd="3" destOrd="0" presId="urn:microsoft.com/office/officeart/2005/8/layout/vList2"/>
    <dgm:cxn modelId="{B39F2E98-1795-4D31-85DF-4C4713C4E653}" type="presParOf" srcId="{482B44E6-6DF3-4514-9D22-A69C498757CD}" destId="{F7412EE2-A16C-4356-BBE5-7E14929FCBE3}"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B535A0-8AA8-4772-9BE2-5550C328A4B9}"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0E7C2F1-B8F5-4A81-9068-1ABA027DABE2}">
      <dgm:prSet/>
      <dgm:spPr/>
      <dgm:t>
        <a:bodyPr/>
        <a:lstStyle/>
        <a:p>
          <a:pPr>
            <a:lnSpc>
              <a:spcPct val="100000"/>
            </a:lnSpc>
            <a:defRPr cap="all"/>
          </a:pPr>
          <a:r>
            <a:rPr lang="tr-TR"/>
            <a:t>Projenin Amacı</a:t>
          </a:r>
          <a:endParaRPr lang="en-US"/>
        </a:p>
      </dgm:t>
    </dgm:pt>
    <dgm:pt modelId="{B37157F1-5172-4D05-8031-7614051600E1}" type="parTrans" cxnId="{9BC972DD-389F-41C1-B7F0-98D45453EE31}">
      <dgm:prSet/>
      <dgm:spPr/>
      <dgm:t>
        <a:bodyPr/>
        <a:lstStyle/>
        <a:p>
          <a:endParaRPr lang="en-US"/>
        </a:p>
      </dgm:t>
    </dgm:pt>
    <dgm:pt modelId="{9807CDAD-DC24-473E-87FA-98E562CF6757}" type="sibTrans" cxnId="{9BC972DD-389F-41C1-B7F0-98D45453EE31}">
      <dgm:prSet/>
      <dgm:spPr/>
      <dgm:t>
        <a:bodyPr/>
        <a:lstStyle/>
        <a:p>
          <a:endParaRPr lang="en-US"/>
        </a:p>
      </dgm:t>
    </dgm:pt>
    <dgm:pt modelId="{3078B3FF-6647-4614-AB86-3E306AD9880A}">
      <dgm:prSet/>
      <dgm:spPr/>
      <dgm:t>
        <a:bodyPr/>
        <a:lstStyle/>
        <a:p>
          <a:pPr>
            <a:lnSpc>
              <a:spcPct val="100000"/>
            </a:lnSpc>
            <a:defRPr cap="all"/>
          </a:pPr>
          <a:r>
            <a:rPr lang="tr-TR" dirty="0"/>
            <a:t>Projenin Hedefi</a:t>
          </a:r>
          <a:endParaRPr lang="en-US" dirty="0"/>
        </a:p>
      </dgm:t>
    </dgm:pt>
    <dgm:pt modelId="{31232FB7-7E8B-48F3-8E98-AD685573C17F}" type="parTrans" cxnId="{5DC8FA5D-FB90-461C-9C3F-0440F63AA666}">
      <dgm:prSet/>
      <dgm:spPr/>
      <dgm:t>
        <a:bodyPr/>
        <a:lstStyle/>
        <a:p>
          <a:endParaRPr lang="en-US"/>
        </a:p>
      </dgm:t>
    </dgm:pt>
    <dgm:pt modelId="{F6D8E108-45A1-4051-9885-41BAD29937A4}" type="sibTrans" cxnId="{5DC8FA5D-FB90-461C-9C3F-0440F63AA666}">
      <dgm:prSet/>
      <dgm:spPr/>
      <dgm:t>
        <a:bodyPr/>
        <a:lstStyle/>
        <a:p>
          <a:endParaRPr lang="en-US"/>
        </a:p>
      </dgm:t>
    </dgm:pt>
    <dgm:pt modelId="{1C67AAA4-4E33-4D9E-BEA3-23E936B4155B}">
      <dgm:prSet/>
      <dgm:spPr/>
      <dgm:t>
        <a:bodyPr/>
        <a:lstStyle/>
        <a:p>
          <a:pPr>
            <a:lnSpc>
              <a:spcPct val="100000"/>
            </a:lnSpc>
            <a:defRPr cap="all"/>
          </a:pPr>
          <a:r>
            <a:rPr lang="tr-TR" dirty="0"/>
            <a:t>Kullanılan Teknolojiler</a:t>
          </a:r>
          <a:endParaRPr lang="en-US" dirty="0"/>
        </a:p>
      </dgm:t>
    </dgm:pt>
    <dgm:pt modelId="{37C73F0E-F74A-4BE6-99EA-EA35A51603DE}" type="parTrans" cxnId="{F1A7631C-A9E8-4FB7-A949-D2C8936F8254}">
      <dgm:prSet/>
      <dgm:spPr/>
      <dgm:t>
        <a:bodyPr/>
        <a:lstStyle/>
        <a:p>
          <a:endParaRPr lang="en-US"/>
        </a:p>
      </dgm:t>
    </dgm:pt>
    <dgm:pt modelId="{C69D4A36-40BD-4FBB-A60F-B1763E3F7E88}" type="sibTrans" cxnId="{F1A7631C-A9E8-4FB7-A949-D2C8936F8254}">
      <dgm:prSet/>
      <dgm:spPr/>
      <dgm:t>
        <a:bodyPr/>
        <a:lstStyle/>
        <a:p>
          <a:endParaRPr lang="en-US"/>
        </a:p>
      </dgm:t>
    </dgm:pt>
    <dgm:pt modelId="{562869D6-7714-4AD3-ADAB-3BC691F0929F}" type="pres">
      <dgm:prSet presAssocID="{F4B535A0-8AA8-4772-9BE2-5550C328A4B9}" presName="root" presStyleCnt="0">
        <dgm:presLayoutVars>
          <dgm:dir/>
          <dgm:resizeHandles val="exact"/>
        </dgm:presLayoutVars>
      </dgm:prSet>
      <dgm:spPr/>
    </dgm:pt>
    <dgm:pt modelId="{DE4DCA9F-BDAF-4C4D-A98E-45035FDD28B2}" type="pres">
      <dgm:prSet presAssocID="{D0E7C2F1-B8F5-4A81-9068-1ABA027DABE2}" presName="compNode" presStyleCnt="0"/>
      <dgm:spPr/>
    </dgm:pt>
    <dgm:pt modelId="{85E40605-B416-473C-9E94-21D23D57B02A}" type="pres">
      <dgm:prSet presAssocID="{D0E7C2F1-B8F5-4A81-9068-1ABA027DABE2}" presName="iconBgRect" presStyleLbl="bgShp" presStyleIdx="0" presStyleCnt="3"/>
      <dgm:spPr/>
    </dgm:pt>
    <dgm:pt modelId="{29C1D77F-0B1C-4C0B-9099-2719420F1A19}" type="pres">
      <dgm:prSet presAssocID="{D0E7C2F1-B8F5-4A81-9068-1ABA027DAB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def merkezi"/>
        </a:ext>
      </dgm:extLst>
    </dgm:pt>
    <dgm:pt modelId="{6C768D92-B109-427D-86A3-0E900761544B}" type="pres">
      <dgm:prSet presAssocID="{D0E7C2F1-B8F5-4A81-9068-1ABA027DABE2}" presName="spaceRect" presStyleCnt="0"/>
      <dgm:spPr/>
    </dgm:pt>
    <dgm:pt modelId="{42B87068-2E2D-4A88-A6EE-E38660F9EB53}" type="pres">
      <dgm:prSet presAssocID="{D0E7C2F1-B8F5-4A81-9068-1ABA027DABE2}" presName="textRect" presStyleLbl="revTx" presStyleIdx="0" presStyleCnt="3">
        <dgm:presLayoutVars>
          <dgm:chMax val="1"/>
          <dgm:chPref val="1"/>
        </dgm:presLayoutVars>
      </dgm:prSet>
      <dgm:spPr/>
    </dgm:pt>
    <dgm:pt modelId="{9D57DBA8-BF2F-480C-95F9-645E596035A6}" type="pres">
      <dgm:prSet presAssocID="{9807CDAD-DC24-473E-87FA-98E562CF6757}" presName="sibTrans" presStyleCnt="0"/>
      <dgm:spPr/>
    </dgm:pt>
    <dgm:pt modelId="{971BDAFC-DFAC-40CA-915E-35E39F8C0EB4}" type="pres">
      <dgm:prSet presAssocID="{3078B3FF-6647-4614-AB86-3E306AD9880A}" presName="compNode" presStyleCnt="0"/>
      <dgm:spPr/>
    </dgm:pt>
    <dgm:pt modelId="{163AC2AF-85B9-4895-8EC5-DB35378BBAB8}" type="pres">
      <dgm:prSet presAssocID="{3078B3FF-6647-4614-AB86-3E306AD9880A}" presName="iconBgRect" presStyleLbl="bgShp" presStyleIdx="1" presStyleCnt="3"/>
      <dgm:spPr/>
    </dgm:pt>
    <dgm:pt modelId="{B54E91A0-096F-4532-9367-3B51992F3063}" type="pres">
      <dgm:prSet presAssocID="{3078B3FF-6647-4614-AB86-3E306AD988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ay işareti"/>
        </a:ext>
      </dgm:extLst>
    </dgm:pt>
    <dgm:pt modelId="{2B00B77A-E9A4-40BB-90B0-87479FFDBDAB}" type="pres">
      <dgm:prSet presAssocID="{3078B3FF-6647-4614-AB86-3E306AD9880A}" presName="spaceRect" presStyleCnt="0"/>
      <dgm:spPr/>
    </dgm:pt>
    <dgm:pt modelId="{227B1D9A-7E26-4BDD-8916-05777D29C165}" type="pres">
      <dgm:prSet presAssocID="{3078B3FF-6647-4614-AB86-3E306AD9880A}" presName="textRect" presStyleLbl="revTx" presStyleIdx="1" presStyleCnt="3">
        <dgm:presLayoutVars>
          <dgm:chMax val="1"/>
          <dgm:chPref val="1"/>
        </dgm:presLayoutVars>
      </dgm:prSet>
      <dgm:spPr/>
    </dgm:pt>
    <dgm:pt modelId="{E8321964-578B-426B-98CE-3AD198F2F0D1}" type="pres">
      <dgm:prSet presAssocID="{F6D8E108-45A1-4051-9885-41BAD29937A4}" presName="sibTrans" presStyleCnt="0"/>
      <dgm:spPr/>
    </dgm:pt>
    <dgm:pt modelId="{8F29E1C2-6C12-406C-801B-E1C5FD8BF6A9}" type="pres">
      <dgm:prSet presAssocID="{1C67AAA4-4E33-4D9E-BEA3-23E936B4155B}" presName="compNode" presStyleCnt="0"/>
      <dgm:spPr/>
    </dgm:pt>
    <dgm:pt modelId="{34982B6D-525D-4592-9627-4D9AB79DDDD9}" type="pres">
      <dgm:prSet presAssocID="{1C67AAA4-4E33-4D9E-BEA3-23E936B4155B}" presName="iconBgRect" presStyleLbl="bgShp" presStyleIdx="2" presStyleCnt="3"/>
      <dgm:spPr/>
    </dgm:pt>
    <dgm:pt modelId="{0C99E08E-2460-4F1D-A197-BF6BB37849C3}" type="pres">
      <dgm:prSet presAssocID="{1C67AAA4-4E33-4D9E-BEA3-23E936B415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lgisayar"/>
        </a:ext>
      </dgm:extLst>
    </dgm:pt>
    <dgm:pt modelId="{D106DEEF-9BCB-4377-B3D0-8DBF5EEDD90B}" type="pres">
      <dgm:prSet presAssocID="{1C67AAA4-4E33-4D9E-BEA3-23E936B4155B}" presName="spaceRect" presStyleCnt="0"/>
      <dgm:spPr/>
    </dgm:pt>
    <dgm:pt modelId="{CE6CC758-2A7B-4DF2-97A1-2B50995C4523}" type="pres">
      <dgm:prSet presAssocID="{1C67AAA4-4E33-4D9E-BEA3-23E936B4155B}" presName="textRect" presStyleLbl="revTx" presStyleIdx="2" presStyleCnt="3">
        <dgm:presLayoutVars>
          <dgm:chMax val="1"/>
          <dgm:chPref val="1"/>
        </dgm:presLayoutVars>
      </dgm:prSet>
      <dgm:spPr/>
    </dgm:pt>
  </dgm:ptLst>
  <dgm:cxnLst>
    <dgm:cxn modelId="{F1A7631C-A9E8-4FB7-A949-D2C8936F8254}" srcId="{F4B535A0-8AA8-4772-9BE2-5550C328A4B9}" destId="{1C67AAA4-4E33-4D9E-BEA3-23E936B4155B}" srcOrd="2" destOrd="0" parTransId="{37C73F0E-F74A-4BE6-99EA-EA35A51603DE}" sibTransId="{C69D4A36-40BD-4FBB-A60F-B1763E3F7E88}"/>
    <dgm:cxn modelId="{5DC8FA5D-FB90-461C-9C3F-0440F63AA666}" srcId="{F4B535A0-8AA8-4772-9BE2-5550C328A4B9}" destId="{3078B3FF-6647-4614-AB86-3E306AD9880A}" srcOrd="1" destOrd="0" parTransId="{31232FB7-7E8B-48F3-8E98-AD685573C17F}" sibTransId="{F6D8E108-45A1-4051-9885-41BAD29937A4}"/>
    <dgm:cxn modelId="{FCD0754D-381E-43B7-8FCB-C2CB4473E241}" type="presOf" srcId="{D0E7C2F1-B8F5-4A81-9068-1ABA027DABE2}" destId="{42B87068-2E2D-4A88-A6EE-E38660F9EB53}" srcOrd="0" destOrd="0" presId="urn:microsoft.com/office/officeart/2018/5/layout/IconCircleLabelList"/>
    <dgm:cxn modelId="{54D539A2-7CC8-48AB-81F5-2A6547F3495D}" type="presOf" srcId="{1C67AAA4-4E33-4D9E-BEA3-23E936B4155B}" destId="{CE6CC758-2A7B-4DF2-97A1-2B50995C4523}" srcOrd="0" destOrd="0" presId="urn:microsoft.com/office/officeart/2018/5/layout/IconCircleLabelList"/>
    <dgm:cxn modelId="{8542B0BA-BC6D-4F17-8888-37C496BA1044}" type="presOf" srcId="{3078B3FF-6647-4614-AB86-3E306AD9880A}" destId="{227B1D9A-7E26-4BDD-8916-05777D29C165}" srcOrd="0" destOrd="0" presId="urn:microsoft.com/office/officeart/2018/5/layout/IconCircleLabelList"/>
    <dgm:cxn modelId="{468FA8DB-B7CE-4017-B4D1-CF75FE6FD643}" type="presOf" srcId="{F4B535A0-8AA8-4772-9BE2-5550C328A4B9}" destId="{562869D6-7714-4AD3-ADAB-3BC691F0929F}" srcOrd="0" destOrd="0" presId="urn:microsoft.com/office/officeart/2018/5/layout/IconCircleLabelList"/>
    <dgm:cxn modelId="{9BC972DD-389F-41C1-B7F0-98D45453EE31}" srcId="{F4B535A0-8AA8-4772-9BE2-5550C328A4B9}" destId="{D0E7C2F1-B8F5-4A81-9068-1ABA027DABE2}" srcOrd="0" destOrd="0" parTransId="{B37157F1-5172-4D05-8031-7614051600E1}" sibTransId="{9807CDAD-DC24-473E-87FA-98E562CF6757}"/>
    <dgm:cxn modelId="{FFBC6EC3-C7AD-40FC-AA7C-C81ADBF0589D}" type="presParOf" srcId="{562869D6-7714-4AD3-ADAB-3BC691F0929F}" destId="{DE4DCA9F-BDAF-4C4D-A98E-45035FDD28B2}" srcOrd="0" destOrd="0" presId="urn:microsoft.com/office/officeart/2018/5/layout/IconCircleLabelList"/>
    <dgm:cxn modelId="{D23A0C1D-5BF6-4F0B-A01B-AD91F02CEF74}" type="presParOf" srcId="{DE4DCA9F-BDAF-4C4D-A98E-45035FDD28B2}" destId="{85E40605-B416-473C-9E94-21D23D57B02A}" srcOrd="0" destOrd="0" presId="urn:microsoft.com/office/officeart/2018/5/layout/IconCircleLabelList"/>
    <dgm:cxn modelId="{7447D797-EC19-42B8-960F-F32DAC001142}" type="presParOf" srcId="{DE4DCA9F-BDAF-4C4D-A98E-45035FDD28B2}" destId="{29C1D77F-0B1C-4C0B-9099-2719420F1A19}" srcOrd="1" destOrd="0" presId="urn:microsoft.com/office/officeart/2018/5/layout/IconCircleLabelList"/>
    <dgm:cxn modelId="{4A64EF25-5E4D-42ED-887E-088623105142}" type="presParOf" srcId="{DE4DCA9F-BDAF-4C4D-A98E-45035FDD28B2}" destId="{6C768D92-B109-427D-86A3-0E900761544B}" srcOrd="2" destOrd="0" presId="urn:microsoft.com/office/officeart/2018/5/layout/IconCircleLabelList"/>
    <dgm:cxn modelId="{B26077A8-59F1-41E1-8E4F-079537C709E6}" type="presParOf" srcId="{DE4DCA9F-BDAF-4C4D-A98E-45035FDD28B2}" destId="{42B87068-2E2D-4A88-A6EE-E38660F9EB53}" srcOrd="3" destOrd="0" presId="urn:microsoft.com/office/officeart/2018/5/layout/IconCircleLabelList"/>
    <dgm:cxn modelId="{3B91A9BC-2E5E-4F30-AA5C-FC0159D3FD22}" type="presParOf" srcId="{562869D6-7714-4AD3-ADAB-3BC691F0929F}" destId="{9D57DBA8-BF2F-480C-95F9-645E596035A6}" srcOrd="1" destOrd="0" presId="urn:microsoft.com/office/officeart/2018/5/layout/IconCircleLabelList"/>
    <dgm:cxn modelId="{99F12AB5-3892-4FD2-BA68-6048E99EEBA6}" type="presParOf" srcId="{562869D6-7714-4AD3-ADAB-3BC691F0929F}" destId="{971BDAFC-DFAC-40CA-915E-35E39F8C0EB4}" srcOrd="2" destOrd="0" presId="urn:microsoft.com/office/officeart/2018/5/layout/IconCircleLabelList"/>
    <dgm:cxn modelId="{F006B278-B808-4930-A29A-607AC4435463}" type="presParOf" srcId="{971BDAFC-DFAC-40CA-915E-35E39F8C0EB4}" destId="{163AC2AF-85B9-4895-8EC5-DB35378BBAB8}" srcOrd="0" destOrd="0" presId="urn:microsoft.com/office/officeart/2018/5/layout/IconCircleLabelList"/>
    <dgm:cxn modelId="{F4A700F5-6967-45D2-97A8-C38A75B9CAD7}" type="presParOf" srcId="{971BDAFC-DFAC-40CA-915E-35E39F8C0EB4}" destId="{B54E91A0-096F-4532-9367-3B51992F3063}" srcOrd="1" destOrd="0" presId="urn:microsoft.com/office/officeart/2018/5/layout/IconCircleLabelList"/>
    <dgm:cxn modelId="{4B51146A-72C9-4D85-A565-30D4E43379D7}" type="presParOf" srcId="{971BDAFC-DFAC-40CA-915E-35E39F8C0EB4}" destId="{2B00B77A-E9A4-40BB-90B0-87479FFDBDAB}" srcOrd="2" destOrd="0" presId="urn:microsoft.com/office/officeart/2018/5/layout/IconCircleLabelList"/>
    <dgm:cxn modelId="{B9881A73-7199-4C3D-9EF9-1BB89B8088C5}" type="presParOf" srcId="{971BDAFC-DFAC-40CA-915E-35E39F8C0EB4}" destId="{227B1D9A-7E26-4BDD-8916-05777D29C165}" srcOrd="3" destOrd="0" presId="urn:microsoft.com/office/officeart/2018/5/layout/IconCircleLabelList"/>
    <dgm:cxn modelId="{948CF667-9844-4F2F-8DA1-7A2429BE435D}" type="presParOf" srcId="{562869D6-7714-4AD3-ADAB-3BC691F0929F}" destId="{E8321964-578B-426B-98CE-3AD198F2F0D1}" srcOrd="3" destOrd="0" presId="urn:microsoft.com/office/officeart/2018/5/layout/IconCircleLabelList"/>
    <dgm:cxn modelId="{26C1C18C-8C66-42DB-ACE8-4E93B92C83C0}" type="presParOf" srcId="{562869D6-7714-4AD3-ADAB-3BC691F0929F}" destId="{8F29E1C2-6C12-406C-801B-E1C5FD8BF6A9}" srcOrd="4" destOrd="0" presId="urn:microsoft.com/office/officeart/2018/5/layout/IconCircleLabelList"/>
    <dgm:cxn modelId="{48A7E90F-8714-4CA3-9EF7-BE9EF3D32005}" type="presParOf" srcId="{8F29E1C2-6C12-406C-801B-E1C5FD8BF6A9}" destId="{34982B6D-525D-4592-9627-4D9AB79DDDD9}" srcOrd="0" destOrd="0" presId="urn:microsoft.com/office/officeart/2018/5/layout/IconCircleLabelList"/>
    <dgm:cxn modelId="{3BED2083-413E-4023-A58A-0185315733E5}" type="presParOf" srcId="{8F29E1C2-6C12-406C-801B-E1C5FD8BF6A9}" destId="{0C99E08E-2460-4F1D-A197-BF6BB37849C3}" srcOrd="1" destOrd="0" presId="urn:microsoft.com/office/officeart/2018/5/layout/IconCircleLabelList"/>
    <dgm:cxn modelId="{14F55F7B-2D5D-4E25-85CC-7F1909EE49C4}" type="presParOf" srcId="{8F29E1C2-6C12-406C-801B-E1C5FD8BF6A9}" destId="{D106DEEF-9BCB-4377-B3D0-8DBF5EEDD90B}" srcOrd="2" destOrd="0" presId="urn:microsoft.com/office/officeart/2018/5/layout/IconCircleLabelList"/>
    <dgm:cxn modelId="{E6453FE7-9CF5-4C88-B223-14050A6E281D}" type="presParOf" srcId="{8F29E1C2-6C12-406C-801B-E1C5FD8BF6A9}" destId="{CE6CC758-2A7B-4DF2-97A1-2B50995C452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DA074F-4F91-4CD8-ADD3-BB7999068E4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CCF94D3-AF19-4C4C-A851-326F9121D8A3}">
      <dgm:prSet/>
      <dgm:spPr/>
      <dgm:t>
        <a:bodyPr/>
        <a:lstStyle/>
        <a:p>
          <a:r>
            <a:rPr lang="tr-TR"/>
            <a:t>Glioma Tümör</a:t>
          </a:r>
          <a:endParaRPr lang="en-US"/>
        </a:p>
      </dgm:t>
    </dgm:pt>
    <dgm:pt modelId="{B9713DD8-D24A-49C7-A17D-E82942258213}" type="parTrans" cxnId="{1301C079-A5B9-4047-AD8D-CDD68F6FF4F0}">
      <dgm:prSet/>
      <dgm:spPr/>
      <dgm:t>
        <a:bodyPr/>
        <a:lstStyle/>
        <a:p>
          <a:endParaRPr lang="en-US"/>
        </a:p>
      </dgm:t>
    </dgm:pt>
    <dgm:pt modelId="{3DDF13EF-5B08-4E39-8318-3F2B6FE6B6B5}" type="sibTrans" cxnId="{1301C079-A5B9-4047-AD8D-CDD68F6FF4F0}">
      <dgm:prSet/>
      <dgm:spPr/>
      <dgm:t>
        <a:bodyPr/>
        <a:lstStyle/>
        <a:p>
          <a:endParaRPr lang="en-US"/>
        </a:p>
      </dgm:t>
    </dgm:pt>
    <dgm:pt modelId="{B174FEE3-8B4F-4B51-BB4F-EFFA07CA6078}">
      <dgm:prSet/>
      <dgm:spPr/>
      <dgm:t>
        <a:bodyPr/>
        <a:lstStyle/>
        <a:p>
          <a:r>
            <a:rPr lang="tr-TR"/>
            <a:t>Meningioma Tümör</a:t>
          </a:r>
          <a:endParaRPr lang="en-US"/>
        </a:p>
      </dgm:t>
    </dgm:pt>
    <dgm:pt modelId="{6886ADA9-04CF-4E1B-95DF-C7B142BEBE31}" type="parTrans" cxnId="{827AE5E0-7AE4-49E4-B16D-03FF7349B348}">
      <dgm:prSet/>
      <dgm:spPr/>
      <dgm:t>
        <a:bodyPr/>
        <a:lstStyle/>
        <a:p>
          <a:endParaRPr lang="en-US"/>
        </a:p>
      </dgm:t>
    </dgm:pt>
    <dgm:pt modelId="{C5C45D02-B0D4-409D-BACA-CA67B03D6B98}" type="sibTrans" cxnId="{827AE5E0-7AE4-49E4-B16D-03FF7349B348}">
      <dgm:prSet/>
      <dgm:spPr/>
      <dgm:t>
        <a:bodyPr/>
        <a:lstStyle/>
        <a:p>
          <a:endParaRPr lang="en-US"/>
        </a:p>
      </dgm:t>
    </dgm:pt>
    <dgm:pt modelId="{243A1EE0-3DE2-465E-87ED-99CA68F6B0BF}">
      <dgm:prSet/>
      <dgm:spPr/>
      <dgm:t>
        <a:bodyPr/>
        <a:lstStyle/>
        <a:p>
          <a:r>
            <a:rPr lang="tr-TR" dirty="0"/>
            <a:t>Tümör Değil</a:t>
          </a:r>
          <a:endParaRPr lang="en-US" dirty="0"/>
        </a:p>
      </dgm:t>
    </dgm:pt>
    <dgm:pt modelId="{11438F2E-1536-4910-A447-22B913FC33FF}" type="parTrans" cxnId="{F9D9B970-0F84-4230-B536-93704135C8C1}">
      <dgm:prSet/>
      <dgm:spPr/>
      <dgm:t>
        <a:bodyPr/>
        <a:lstStyle/>
        <a:p>
          <a:endParaRPr lang="en-US"/>
        </a:p>
      </dgm:t>
    </dgm:pt>
    <dgm:pt modelId="{C8119C88-6A39-46F6-A4E3-A751A58D90F3}" type="sibTrans" cxnId="{F9D9B970-0F84-4230-B536-93704135C8C1}">
      <dgm:prSet/>
      <dgm:spPr/>
      <dgm:t>
        <a:bodyPr/>
        <a:lstStyle/>
        <a:p>
          <a:endParaRPr lang="en-US"/>
        </a:p>
      </dgm:t>
    </dgm:pt>
    <dgm:pt modelId="{161F5D74-BD70-4D13-A4EB-398103623EBD}">
      <dgm:prSet/>
      <dgm:spPr/>
      <dgm:t>
        <a:bodyPr/>
        <a:lstStyle/>
        <a:p>
          <a:r>
            <a:rPr lang="tr-TR"/>
            <a:t>Pituitary Tümör</a:t>
          </a:r>
          <a:endParaRPr lang="en-US"/>
        </a:p>
      </dgm:t>
    </dgm:pt>
    <dgm:pt modelId="{DA77B23A-D366-4CD8-ADAB-9E20E51AC391}" type="parTrans" cxnId="{B43660C3-ED50-429F-9129-6022E352C874}">
      <dgm:prSet/>
      <dgm:spPr/>
      <dgm:t>
        <a:bodyPr/>
        <a:lstStyle/>
        <a:p>
          <a:endParaRPr lang="en-US"/>
        </a:p>
      </dgm:t>
    </dgm:pt>
    <dgm:pt modelId="{2097B113-4FF3-4A91-B9E2-51D4C66D2441}" type="sibTrans" cxnId="{B43660C3-ED50-429F-9129-6022E352C874}">
      <dgm:prSet/>
      <dgm:spPr/>
      <dgm:t>
        <a:bodyPr/>
        <a:lstStyle/>
        <a:p>
          <a:endParaRPr lang="en-US"/>
        </a:p>
      </dgm:t>
    </dgm:pt>
    <dgm:pt modelId="{99AF4799-AA7B-4763-9FB9-A37ACC6D2016}" type="pres">
      <dgm:prSet presAssocID="{A3DA074F-4F91-4CD8-ADD3-BB7999068E40}" presName="hierChild1" presStyleCnt="0">
        <dgm:presLayoutVars>
          <dgm:chPref val="1"/>
          <dgm:dir/>
          <dgm:animOne val="branch"/>
          <dgm:animLvl val="lvl"/>
          <dgm:resizeHandles/>
        </dgm:presLayoutVars>
      </dgm:prSet>
      <dgm:spPr/>
    </dgm:pt>
    <dgm:pt modelId="{C8214A66-24FB-47EA-8CE1-2527C6104982}" type="pres">
      <dgm:prSet presAssocID="{9CCF94D3-AF19-4C4C-A851-326F9121D8A3}" presName="hierRoot1" presStyleCnt="0"/>
      <dgm:spPr/>
    </dgm:pt>
    <dgm:pt modelId="{5E6D5008-9F14-4EE3-8942-F9FD4048AB3B}" type="pres">
      <dgm:prSet presAssocID="{9CCF94D3-AF19-4C4C-A851-326F9121D8A3}" presName="composite" presStyleCnt="0"/>
      <dgm:spPr/>
    </dgm:pt>
    <dgm:pt modelId="{A2D00F1F-6D41-456B-B571-7F0C2C109013}" type="pres">
      <dgm:prSet presAssocID="{9CCF94D3-AF19-4C4C-A851-326F9121D8A3}" presName="background" presStyleLbl="node0" presStyleIdx="0" presStyleCnt="4"/>
      <dgm:spPr/>
    </dgm:pt>
    <dgm:pt modelId="{35986F53-95A0-47DF-80FF-501B7A932CC4}" type="pres">
      <dgm:prSet presAssocID="{9CCF94D3-AF19-4C4C-A851-326F9121D8A3}" presName="text" presStyleLbl="fgAcc0" presStyleIdx="0" presStyleCnt="4">
        <dgm:presLayoutVars>
          <dgm:chPref val="3"/>
        </dgm:presLayoutVars>
      </dgm:prSet>
      <dgm:spPr/>
    </dgm:pt>
    <dgm:pt modelId="{3965EB0C-EBB3-45E2-A294-F7EE9669D7C8}" type="pres">
      <dgm:prSet presAssocID="{9CCF94D3-AF19-4C4C-A851-326F9121D8A3}" presName="hierChild2" presStyleCnt="0"/>
      <dgm:spPr/>
    </dgm:pt>
    <dgm:pt modelId="{563A6530-C599-47BD-AD3D-923F207DA121}" type="pres">
      <dgm:prSet presAssocID="{B174FEE3-8B4F-4B51-BB4F-EFFA07CA6078}" presName="hierRoot1" presStyleCnt="0"/>
      <dgm:spPr/>
    </dgm:pt>
    <dgm:pt modelId="{A38315C5-41EA-4E7A-B4FA-400D44E08F12}" type="pres">
      <dgm:prSet presAssocID="{B174FEE3-8B4F-4B51-BB4F-EFFA07CA6078}" presName="composite" presStyleCnt="0"/>
      <dgm:spPr/>
    </dgm:pt>
    <dgm:pt modelId="{BB75D60B-8C57-461E-989D-7B078F8E2EF9}" type="pres">
      <dgm:prSet presAssocID="{B174FEE3-8B4F-4B51-BB4F-EFFA07CA6078}" presName="background" presStyleLbl="node0" presStyleIdx="1" presStyleCnt="4"/>
      <dgm:spPr/>
    </dgm:pt>
    <dgm:pt modelId="{282A12E0-B08C-45EB-A06A-3423E2945234}" type="pres">
      <dgm:prSet presAssocID="{B174FEE3-8B4F-4B51-BB4F-EFFA07CA6078}" presName="text" presStyleLbl="fgAcc0" presStyleIdx="1" presStyleCnt="4">
        <dgm:presLayoutVars>
          <dgm:chPref val="3"/>
        </dgm:presLayoutVars>
      </dgm:prSet>
      <dgm:spPr/>
    </dgm:pt>
    <dgm:pt modelId="{4D84E6FB-4CCF-4BE9-8553-566D30C2852F}" type="pres">
      <dgm:prSet presAssocID="{B174FEE3-8B4F-4B51-BB4F-EFFA07CA6078}" presName="hierChild2" presStyleCnt="0"/>
      <dgm:spPr/>
    </dgm:pt>
    <dgm:pt modelId="{9AFF59FE-A01B-432C-B127-8C48A2AD62C2}" type="pres">
      <dgm:prSet presAssocID="{243A1EE0-3DE2-465E-87ED-99CA68F6B0BF}" presName="hierRoot1" presStyleCnt="0"/>
      <dgm:spPr/>
    </dgm:pt>
    <dgm:pt modelId="{5F363FBA-858A-4C76-A627-B172C182A225}" type="pres">
      <dgm:prSet presAssocID="{243A1EE0-3DE2-465E-87ED-99CA68F6B0BF}" presName="composite" presStyleCnt="0"/>
      <dgm:spPr/>
    </dgm:pt>
    <dgm:pt modelId="{370A391D-E259-4B4F-973F-5FA56E77236E}" type="pres">
      <dgm:prSet presAssocID="{243A1EE0-3DE2-465E-87ED-99CA68F6B0BF}" presName="background" presStyleLbl="node0" presStyleIdx="2" presStyleCnt="4"/>
      <dgm:spPr/>
    </dgm:pt>
    <dgm:pt modelId="{ACFEEA86-2617-444E-8D81-E8D42F5DFFD8}" type="pres">
      <dgm:prSet presAssocID="{243A1EE0-3DE2-465E-87ED-99CA68F6B0BF}" presName="text" presStyleLbl="fgAcc0" presStyleIdx="2" presStyleCnt="4">
        <dgm:presLayoutVars>
          <dgm:chPref val="3"/>
        </dgm:presLayoutVars>
      </dgm:prSet>
      <dgm:spPr/>
    </dgm:pt>
    <dgm:pt modelId="{98C826F9-A01B-4F4B-AF1D-EF13913864B3}" type="pres">
      <dgm:prSet presAssocID="{243A1EE0-3DE2-465E-87ED-99CA68F6B0BF}" presName="hierChild2" presStyleCnt="0"/>
      <dgm:spPr/>
    </dgm:pt>
    <dgm:pt modelId="{5D8DD8F7-401D-429E-83E3-CA80EDD239A2}" type="pres">
      <dgm:prSet presAssocID="{161F5D74-BD70-4D13-A4EB-398103623EBD}" presName="hierRoot1" presStyleCnt="0"/>
      <dgm:spPr/>
    </dgm:pt>
    <dgm:pt modelId="{0BECE3C2-3A8D-4F00-B200-78F7244F9B1F}" type="pres">
      <dgm:prSet presAssocID="{161F5D74-BD70-4D13-A4EB-398103623EBD}" presName="composite" presStyleCnt="0"/>
      <dgm:spPr/>
    </dgm:pt>
    <dgm:pt modelId="{18DCAFF0-CCB2-4406-9F80-5614B48CCBA6}" type="pres">
      <dgm:prSet presAssocID="{161F5D74-BD70-4D13-A4EB-398103623EBD}" presName="background" presStyleLbl="node0" presStyleIdx="3" presStyleCnt="4"/>
      <dgm:spPr/>
    </dgm:pt>
    <dgm:pt modelId="{28D87E84-2D06-425D-B5A5-66C48DD02CC5}" type="pres">
      <dgm:prSet presAssocID="{161F5D74-BD70-4D13-A4EB-398103623EBD}" presName="text" presStyleLbl="fgAcc0" presStyleIdx="3" presStyleCnt="4">
        <dgm:presLayoutVars>
          <dgm:chPref val="3"/>
        </dgm:presLayoutVars>
      </dgm:prSet>
      <dgm:spPr/>
    </dgm:pt>
    <dgm:pt modelId="{F36A12F7-B90F-43BB-B900-C5E1985D81E7}" type="pres">
      <dgm:prSet presAssocID="{161F5D74-BD70-4D13-A4EB-398103623EBD}" presName="hierChild2" presStyleCnt="0"/>
      <dgm:spPr/>
    </dgm:pt>
  </dgm:ptLst>
  <dgm:cxnLst>
    <dgm:cxn modelId="{7134B014-39D1-4DEB-88A0-D368E193BA4D}" type="presOf" srcId="{9CCF94D3-AF19-4C4C-A851-326F9121D8A3}" destId="{35986F53-95A0-47DF-80FF-501B7A932CC4}" srcOrd="0" destOrd="0" presId="urn:microsoft.com/office/officeart/2005/8/layout/hierarchy1"/>
    <dgm:cxn modelId="{5FB97818-806D-4455-A372-EBC04F9C23D2}" type="presOf" srcId="{243A1EE0-3DE2-465E-87ED-99CA68F6B0BF}" destId="{ACFEEA86-2617-444E-8D81-E8D42F5DFFD8}" srcOrd="0" destOrd="0" presId="urn:microsoft.com/office/officeart/2005/8/layout/hierarchy1"/>
    <dgm:cxn modelId="{CC89F124-462E-4013-951F-F9E28655AAB8}" type="presOf" srcId="{161F5D74-BD70-4D13-A4EB-398103623EBD}" destId="{28D87E84-2D06-425D-B5A5-66C48DD02CC5}" srcOrd="0" destOrd="0" presId="urn:microsoft.com/office/officeart/2005/8/layout/hierarchy1"/>
    <dgm:cxn modelId="{F9D9B970-0F84-4230-B536-93704135C8C1}" srcId="{A3DA074F-4F91-4CD8-ADD3-BB7999068E40}" destId="{243A1EE0-3DE2-465E-87ED-99CA68F6B0BF}" srcOrd="2" destOrd="0" parTransId="{11438F2E-1536-4910-A447-22B913FC33FF}" sibTransId="{C8119C88-6A39-46F6-A4E3-A751A58D90F3}"/>
    <dgm:cxn modelId="{1301C079-A5B9-4047-AD8D-CDD68F6FF4F0}" srcId="{A3DA074F-4F91-4CD8-ADD3-BB7999068E40}" destId="{9CCF94D3-AF19-4C4C-A851-326F9121D8A3}" srcOrd="0" destOrd="0" parTransId="{B9713DD8-D24A-49C7-A17D-E82942258213}" sibTransId="{3DDF13EF-5B08-4E39-8318-3F2B6FE6B6B5}"/>
    <dgm:cxn modelId="{360D3DA6-4D13-490D-A12B-B176F7655D23}" type="presOf" srcId="{A3DA074F-4F91-4CD8-ADD3-BB7999068E40}" destId="{99AF4799-AA7B-4763-9FB9-A37ACC6D2016}" srcOrd="0" destOrd="0" presId="urn:microsoft.com/office/officeart/2005/8/layout/hierarchy1"/>
    <dgm:cxn modelId="{B43660C3-ED50-429F-9129-6022E352C874}" srcId="{A3DA074F-4F91-4CD8-ADD3-BB7999068E40}" destId="{161F5D74-BD70-4D13-A4EB-398103623EBD}" srcOrd="3" destOrd="0" parTransId="{DA77B23A-D366-4CD8-ADAB-9E20E51AC391}" sibTransId="{2097B113-4FF3-4A91-B9E2-51D4C66D2441}"/>
    <dgm:cxn modelId="{827AE5E0-7AE4-49E4-B16D-03FF7349B348}" srcId="{A3DA074F-4F91-4CD8-ADD3-BB7999068E40}" destId="{B174FEE3-8B4F-4B51-BB4F-EFFA07CA6078}" srcOrd="1" destOrd="0" parTransId="{6886ADA9-04CF-4E1B-95DF-C7B142BEBE31}" sibTransId="{C5C45D02-B0D4-409D-BACA-CA67B03D6B98}"/>
    <dgm:cxn modelId="{779595E6-56F9-452C-87BD-81131AE107E7}" type="presOf" srcId="{B174FEE3-8B4F-4B51-BB4F-EFFA07CA6078}" destId="{282A12E0-B08C-45EB-A06A-3423E2945234}" srcOrd="0" destOrd="0" presId="urn:microsoft.com/office/officeart/2005/8/layout/hierarchy1"/>
    <dgm:cxn modelId="{F380A2B7-9AE5-49A5-B977-BCC39C8AE29E}" type="presParOf" srcId="{99AF4799-AA7B-4763-9FB9-A37ACC6D2016}" destId="{C8214A66-24FB-47EA-8CE1-2527C6104982}" srcOrd="0" destOrd="0" presId="urn:microsoft.com/office/officeart/2005/8/layout/hierarchy1"/>
    <dgm:cxn modelId="{9983459E-EBB0-4D8F-AE6D-96971D86C622}" type="presParOf" srcId="{C8214A66-24FB-47EA-8CE1-2527C6104982}" destId="{5E6D5008-9F14-4EE3-8942-F9FD4048AB3B}" srcOrd="0" destOrd="0" presId="urn:microsoft.com/office/officeart/2005/8/layout/hierarchy1"/>
    <dgm:cxn modelId="{7E412939-19F8-46D1-B308-F46E640BAF21}" type="presParOf" srcId="{5E6D5008-9F14-4EE3-8942-F9FD4048AB3B}" destId="{A2D00F1F-6D41-456B-B571-7F0C2C109013}" srcOrd="0" destOrd="0" presId="urn:microsoft.com/office/officeart/2005/8/layout/hierarchy1"/>
    <dgm:cxn modelId="{B0FB5DA7-4D21-4387-AE54-D673F7B93AE5}" type="presParOf" srcId="{5E6D5008-9F14-4EE3-8942-F9FD4048AB3B}" destId="{35986F53-95A0-47DF-80FF-501B7A932CC4}" srcOrd="1" destOrd="0" presId="urn:microsoft.com/office/officeart/2005/8/layout/hierarchy1"/>
    <dgm:cxn modelId="{4A5E2744-C6FD-4420-9CCB-77C4BB7E783D}" type="presParOf" srcId="{C8214A66-24FB-47EA-8CE1-2527C6104982}" destId="{3965EB0C-EBB3-45E2-A294-F7EE9669D7C8}" srcOrd="1" destOrd="0" presId="urn:microsoft.com/office/officeart/2005/8/layout/hierarchy1"/>
    <dgm:cxn modelId="{4ECC76D1-FB8C-4375-81A8-E04D298B8642}" type="presParOf" srcId="{99AF4799-AA7B-4763-9FB9-A37ACC6D2016}" destId="{563A6530-C599-47BD-AD3D-923F207DA121}" srcOrd="1" destOrd="0" presId="urn:microsoft.com/office/officeart/2005/8/layout/hierarchy1"/>
    <dgm:cxn modelId="{2EDB4B9B-D4D8-472D-A951-3DAC4651A8D5}" type="presParOf" srcId="{563A6530-C599-47BD-AD3D-923F207DA121}" destId="{A38315C5-41EA-4E7A-B4FA-400D44E08F12}" srcOrd="0" destOrd="0" presId="urn:microsoft.com/office/officeart/2005/8/layout/hierarchy1"/>
    <dgm:cxn modelId="{2E45CC9E-99A9-4A7F-827B-085F9511CB6C}" type="presParOf" srcId="{A38315C5-41EA-4E7A-B4FA-400D44E08F12}" destId="{BB75D60B-8C57-461E-989D-7B078F8E2EF9}" srcOrd="0" destOrd="0" presId="urn:microsoft.com/office/officeart/2005/8/layout/hierarchy1"/>
    <dgm:cxn modelId="{7C180082-6500-40A5-B8B2-DA450086D21F}" type="presParOf" srcId="{A38315C5-41EA-4E7A-B4FA-400D44E08F12}" destId="{282A12E0-B08C-45EB-A06A-3423E2945234}" srcOrd="1" destOrd="0" presId="urn:microsoft.com/office/officeart/2005/8/layout/hierarchy1"/>
    <dgm:cxn modelId="{20D645F3-0298-4F56-B09D-851730111F6B}" type="presParOf" srcId="{563A6530-C599-47BD-AD3D-923F207DA121}" destId="{4D84E6FB-4CCF-4BE9-8553-566D30C2852F}" srcOrd="1" destOrd="0" presId="urn:microsoft.com/office/officeart/2005/8/layout/hierarchy1"/>
    <dgm:cxn modelId="{9C7ECFC0-3B43-4117-BB1B-36F93B148B57}" type="presParOf" srcId="{99AF4799-AA7B-4763-9FB9-A37ACC6D2016}" destId="{9AFF59FE-A01B-432C-B127-8C48A2AD62C2}" srcOrd="2" destOrd="0" presId="urn:microsoft.com/office/officeart/2005/8/layout/hierarchy1"/>
    <dgm:cxn modelId="{1100501E-9E2C-4BEE-8175-D4762798BAA7}" type="presParOf" srcId="{9AFF59FE-A01B-432C-B127-8C48A2AD62C2}" destId="{5F363FBA-858A-4C76-A627-B172C182A225}" srcOrd="0" destOrd="0" presId="urn:microsoft.com/office/officeart/2005/8/layout/hierarchy1"/>
    <dgm:cxn modelId="{2E684215-0A33-49DB-9B31-6FA990843F94}" type="presParOf" srcId="{5F363FBA-858A-4C76-A627-B172C182A225}" destId="{370A391D-E259-4B4F-973F-5FA56E77236E}" srcOrd="0" destOrd="0" presId="urn:microsoft.com/office/officeart/2005/8/layout/hierarchy1"/>
    <dgm:cxn modelId="{1F3954D2-AFAE-463D-B432-B6836D5BBE28}" type="presParOf" srcId="{5F363FBA-858A-4C76-A627-B172C182A225}" destId="{ACFEEA86-2617-444E-8D81-E8D42F5DFFD8}" srcOrd="1" destOrd="0" presId="urn:microsoft.com/office/officeart/2005/8/layout/hierarchy1"/>
    <dgm:cxn modelId="{E2BEB1BF-4BE8-413B-8C76-51F0C216E226}" type="presParOf" srcId="{9AFF59FE-A01B-432C-B127-8C48A2AD62C2}" destId="{98C826F9-A01B-4F4B-AF1D-EF13913864B3}" srcOrd="1" destOrd="0" presId="urn:microsoft.com/office/officeart/2005/8/layout/hierarchy1"/>
    <dgm:cxn modelId="{9D63D32E-9AA8-4F04-B699-794FE0405DB1}" type="presParOf" srcId="{99AF4799-AA7B-4763-9FB9-A37ACC6D2016}" destId="{5D8DD8F7-401D-429E-83E3-CA80EDD239A2}" srcOrd="3" destOrd="0" presId="urn:microsoft.com/office/officeart/2005/8/layout/hierarchy1"/>
    <dgm:cxn modelId="{403762F1-3095-4B0C-BDFD-AD19AADFAB64}" type="presParOf" srcId="{5D8DD8F7-401D-429E-83E3-CA80EDD239A2}" destId="{0BECE3C2-3A8D-4F00-B200-78F7244F9B1F}" srcOrd="0" destOrd="0" presId="urn:microsoft.com/office/officeart/2005/8/layout/hierarchy1"/>
    <dgm:cxn modelId="{8B53CE48-F7C5-477A-A1F1-801023302B6E}" type="presParOf" srcId="{0BECE3C2-3A8D-4F00-B200-78F7244F9B1F}" destId="{18DCAFF0-CCB2-4406-9F80-5614B48CCBA6}" srcOrd="0" destOrd="0" presId="urn:microsoft.com/office/officeart/2005/8/layout/hierarchy1"/>
    <dgm:cxn modelId="{B5161D75-B04B-43B6-92CF-E02CE96A7CB4}" type="presParOf" srcId="{0BECE3C2-3A8D-4F00-B200-78F7244F9B1F}" destId="{28D87E84-2D06-425D-B5A5-66C48DD02CC5}" srcOrd="1" destOrd="0" presId="urn:microsoft.com/office/officeart/2005/8/layout/hierarchy1"/>
    <dgm:cxn modelId="{7956F23A-B34D-40E9-9721-E89C0053C53C}" type="presParOf" srcId="{5D8DD8F7-401D-429E-83E3-CA80EDD239A2}" destId="{F36A12F7-B90F-43BB-B900-C5E1985D81E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A04B3F-6D08-4D41-9395-54FB68BAC09A}"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D1422B72-8614-42D1-9B9A-B939BCAA4187}">
      <dgm:prSet/>
      <dgm:spPr/>
      <dgm:t>
        <a:bodyPr/>
        <a:lstStyle/>
        <a:p>
          <a:pPr>
            <a:lnSpc>
              <a:spcPct val="100000"/>
            </a:lnSpc>
            <a:defRPr cap="all"/>
          </a:pPr>
          <a:r>
            <a:rPr lang="tr-TR"/>
            <a:t>Veri Ön İşleme</a:t>
          </a:r>
          <a:endParaRPr lang="en-US"/>
        </a:p>
      </dgm:t>
    </dgm:pt>
    <dgm:pt modelId="{7C0C5A96-2126-423B-A9C9-67D0CF9BB25C}" type="parTrans" cxnId="{13653C4A-0C83-48B0-87A3-3B1E8FD621A8}">
      <dgm:prSet/>
      <dgm:spPr/>
      <dgm:t>
        <a:bodyPr/>
        <a:lstStyle/>
        <a:p>
          <a:endParaRPr lang="en-US"/>
        </a:p>
      </dgm:t>
    </dgm:pt>
    <dgm:pt modelId="{E7017022-A7E0-48F7-BCBC-FD1681CED711}" type="sibTrans" cxnId="{13653C4A-0C83-48B0-87A3-3B1E8FD621A8}">
      <dgm:prSet/>
      <dgm:spPr/>
      <dgm:t>
        <a:bodyPr/>
        <a:lstStyle/>
        <a:p>
          <a:endParaRPr lang="en-US"/>
        </a:p>
      </dgm:t>
    </dgm:pt>
    <dgm:pt modelId="{6ECA7B99-9CE1-46B6-9B4A-8065BD2EE9B4}">
      <dgm:prSet/>
      <dgm:spPr/>
      <dgm:t>
        <a:bodyPr/>
        <a:lstStyle/>
        <a:p>
          <a:pPr>
            <a:lnSpc>
              <a:spcPct val="100000"/>
            </a:lnSpc>
            <a:defRPr cap="all"/>
          </a:pPr>
          <a:r>
            <a:rPr lang="tr-TR" dirty="0"/>
            <a:t>Modelin Kurulması ve Eğitimi</a:t>
          </a:r>
          <a:endParaRPr lang="en-US" dirty="0"/>
        </a:p>
      </dgm:t>
    </dgm:pt>
    <dgm:pt modelId="{F6DE260A-9289-4236-91D4-B434A6EE8909}" type="parTrans" cxnId="{74382C48-E70B-4DE8-BCD4-BBC8C83F8A0D}">
      <dgm:prSet/>
      <dgm:spPr/>
      <dgm:t>
        <a:bodyPr/>
        <a:lstStyle/>
        <a:p>
          <a:endParaRPr lang="tr-TR"/>
        </a:p>
      </dgm:t>
    </dgm:pt>
    <dgm:pt modelId="{50668468-FE76-4982-8352-8AF22D78EC01}" type="sibTrans" cxnId="{74382C48-E70B-4DE8-BCD4-BBC8C83F8A0D}">
      <dgm:prSet/>
      <dgm:spPr/>
      <dgm:t>
        <a:bodyPr/>
        <a:lstStyle/>
        <a:p>
          <a:endParaRPr lang="tr-TR"/>
        </a:p>
      </dgm:t>
    </dgm:pt>
    <dgm:pt modelId="{DCF27D86-F05C-4C28-BAD4-DD94549B6852}">
      <dgm:prSet/>
      <dgm:spPr/>
      <dgm:t>
        <a:bodyPr/>
        <a:lstStyle/>
        <a:p>
          <a:pPr>
            <a:lnSpc>
              <a:spcPct val="100000"/>
            </a:lnSpc>
            <a:defRPr cap="all"/>
          </a:pPr>
          <a:r>
            <a:rPr lang="tr-TR"/>
            <a:t>Veri Setinin Eğitim Ve Test Olarak Bölünmesi</a:t>
          </a:r>
          <a:endParaRPr lang="en-US"/>
        </a:p>
      </dgm:t>
    </dgm:pt>
    <dgm:pt modelId="{B6276585-8FB4-4DAF-96D2-C3805959F0E9}" type="sibTrans" cxnId="{E550F4DA-4934-40E0-B2F0-EA4121130A8B}">
      <dgm:prSet/>
      <dgm:spPr/>
      <dgm:t>
        <a:bodyPr/>
        <a:lstStyle/>
        <a:p>
          <a:endParaRPr lang="en-US"/>
        </a:p>
      </dgm:t>
    </dgm:pt>
    <dgm:pt modelId="{5FC6B115-8A7E-4EEA-B5B3-DC4FE5791DE0}" type="parTrans" cxnId="{E550F4DA-4934-40E0-B2F0-EA4121130A8B}">
      <dgm:prSet/>
      <dgm:spPr/>
      <dgm:t>
        <a:bodyPr/>
        <a:lstStyle/>
        <a:p>
          <a:endParaRPr lang="en-US"/>
        </a:p>
      </dgm:t>
    </dgm:pt>
    <dgm:pt modelId="{286EA17C-DA86-4DB8-860B-908D4057AA48}" type="pres">
      <dgm:prSet presAssocID="{D0A04B3F-6D08-4D41-9395-54FB68BAC09A}" presName="root" presStyleCnt="0">
        <dgm:presLayoutVars>
          <dgm:dir/>
          <dgm:resizeHandles val="exact"/>
        </dgm:presLayoutVars>
      </dgm:prSet>
      <dgm:spPr/>
    </dgm:pt>
    <dgm:pt modelId="{E6AFC1CD-F905-447F-B9C2-CBA47EE30827}" type="pres">
      <dgm:prSet presAssocID="{D1422B72-8614-42D1-9B9A-B939BCAA4187}" presName="compNode" presStyleCnt="0"/>
      <dgm:spPr/>
    </dgm:pt>
    <dgm:pt modelId="{B233C6B4-1BD6-4B32-8478-57A990AD3846}" type="pres">
      <dgm:prSet presAssocID="{D1422B72-8614-42D1-9B9A-B939BCAA4187}" presName="iconBgRect" presStyleLbl="bgShp" presStyleIdx="0" presStyleCnt="3"/>
      <dgm:spPr>
        <a:prstGeom prst="round2DiagRect">
          <a:avLst>
            <a:gd name="adj1" fmla="val 29727"/>
            <a:gd name="adj2" fmla="val 0"/>
          </a:avLst>
        </a:prstGeom>
      </dgm:spPr>
    </dgm:pt>
    <dgm:pt modelId="{0BE9DB98-393D-4638-B18A-475FCE5E2043}" type="pres">
      <dgm:prSet presAssocID="{D1422B72-8614-42D1-9B9A-B939BCAA418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şliler"/>
        </a:ext>
      </dgm:extLst>
    </dgm:pt>
    <dgm:pt modelId="{EBB1DC47-5DB8-42B1-845F-18AA08A57F63}" type="pres">
      <dgm:prSet presAssocID="{D1422B72-8614-42D1-9B9A-B939BCAA4187}" presName="spaceRect" presStyleCnt="0"/>
      <dgm:spPr/>
    </dgm:pt>
    <dgm:pt modelId="{16220AC4-7A6C-4534-864E-04246799A88F}" type="pres">
      <dgm:prSet presAssocID="{D1422B72-8614-42D1-9B9A-B939BCAA4187}" presName="textRect" presStyleLbl="revTx" presStyleIdx="0" presStyleCnt="3">
        <dgm:presLayoutVars>
          <dgm:chMax val="1"/>
          <dgm:chPref val="1"/>
        </dgm:presLayoutVars>
      </dgm:prSet>
      <dgm:spPr/>
    </dgm:pt>
    <dgm:pt modelId="{E47EBF9C-67AD-4645-AE92-D708C0D1E32E}" type="pres">
      <dgm:prSet presAssocID="{E7017022-A7E0-48F7-BCBC-FD1681CED711}" presName="sibTrans" presStyleCnt="0"/>
      <dgm:spPr/>
    </dgm:pt>
    <dgm:pt modelId="{2884C653-F044-47AD-8E06-CEA51D98AE5B}" type="pres">
      <dgm:prSet presAssocID="{DCF27D86-F05C-4C28-BAD4-DD94549B6852}" presName="compNode" presStyleCnt="0"/>
      <dgm:spPr/>
    </dgm:pt>
    <dgm:pt modelId="{493020D2-A6C1-4BE9-A279-4BF63BD60888}" type="pres">
      <dgm:prSet presAssocID="{DCF27D86-F05C-4C28-BAD4-DD94549B6852}" presName="iconBgRect" presStyleLbl="bgShp" presStyleIdx="1" presStyleCnt="3"/>
      <dgm:spPr>
        <a:prstGeom prst="round2DiagRect">
          <a:avLst>
            <a:gd name="adj1" fmla="val 29727"/>
            <a:gd name="adj2" fmla="val 0"/>
          </a:avLst>
        </a:prstGeom>
      </dgm:spPr>
    </dgm:pt>
    <dgm:pt modelId="{1ADEEE5C-4DBD-4600-A331-536BB2946747}" type="pres">
      <dgm:prSet presAssocID="{DCF27D86-F05C-4C28-BAD4-DD94549B68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Öğretmen"/>
        </a:ext>
      </dgm:extLst>
    </dgm:pt>
    <dgm:pt modelId="{7369A403-2056-48FC-A863-A256B9BD3300}" type="pres">
      <dgm:prSet presAssocID="{DCF27D86-F05C-4C28-BAD4-DD94549B6852}" presName="spaceRect" presStyleCnt="0"/>
      <dgm:spPr/>
    </dgm:pt>
    <dgm:pt modelId="{8F58E1F7-C875-4269-9B6A-65A82D64E9C2}" type="pres">
      <dgm:prSet presAssocID="{DCF27D86-F05C-4C28-BAD4-DD94549B6852}" presName="textRect" presStyleLbl="revTx" presStyleIdx="1" presStyleCnt="3">
        <dgm:presLayoutVars>
          <dgm:chMax val="1"/>
          <dgm:chPref val="1"/>
        </dgm:presLayoutVars>
      </dgm:prSet>
      <dgm:spPr/>
    </dgm:pt>
    <dgm:pt modelId="{5BB5D5D4-C5F9-4D39-9086-09CF3079DF60}" type="pres">
      <dgm:prSet presAssocID="{B6276585-8FB4-4DAF-96D2-C3805959F0E9}" presName="sibTrans" presStyleCnt="0"/>
      <dgm:spPr/>
    </dgm:pt>
    <dgm:pt modelId="{3F5187FD-2B1B-47ED-BD1F-A0B82486961B}" type="pres">
      <dgm:prSet presAssocID="{6ECA7B99-9CE1-46B6-9B4A-8065BD2EE9B4}" presName="compNode" presStyleCnt="0"/>
      <dgm:spPr/>
    </dgm:pt>
    <dgm:pt modelId="{377DCB2E-67B9-4BDA-A684-444499F13BC4}" type="pres">
      <dgm:prSet presAssocID="{6ECA7B99-9CE1-46B6-9B4A-8065BD2EE9B4}" presName="iconBgRect" presStyleLbl="bgShp" presStyleIdx="2" presStyleCnt="3"/>
      <dgm:spPr>
        <a:prstGeom prst="round2DiagRect">
          <a:avLst>
            <a:gd name="adj1" fmla="val 29727"/>
            <a:gd name="adj2" fmla="val 0"/>
          </a:avLst>
        </a:prstGeom>
      </dgm:spPr>
    </dgm:pt>
    <dgm:pt modelId="{3C11C877-5A68-477F-B68B-393A12E29B7E}" type="pres">
      <dgm:prSet presAssocID="{6ECA7B99-9CE1-46B6-9B4A-8065BD2EE9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taplar"/>
        </a:ext>
      </dgm:extLst>
    </dgm:pt>
    <dgm:pt modelId="{D114B22B-DEE7-4CCC-B708-74D0027BCBD4}" type="pres">
      <dgm:prSet presAssocID="{6ECA7B99-9CE1-46B6-9B4A-8065BD2EE9B4}" presName="spaceRect" presStyleCnt="0"/>
      <dgm:spPr/>
    </dgm:pt>
    <dgm:pt modelId="{2BC3C649-B454-42A1-8667-E8670590A0E3}" type="pres">
      <dgm:prSet presAssocID="{6ECA7B99-9CE1-46B6-9B4A-8065BD2EE9B4}" presName="textRect" presStyleLbl="revTx" presStyleIdx="2" presStyleCnt="3">
        <dgm:presLayoutVars>
          <dgm:chMax val="1"/>
          <dgm:chPref val="1"/>
        </dgm:presLayoutVars>
      </dgm:prSet>
      <dgm:spPr/>
    </dgm:pt>
  </dgm:ptLst>
  <dgm:cxnLst>
    <dgm:cxn modelId="{DC1CBF0D-6042-4E94-A951-D874BF9E1565}" type="presOf" srcId="{DCF27D86-F05C-4C28-BAD4-DD94549B6852}" destId="{8F58E1F7-C875-4269-9B6A-65A82D64E9C2}" srcOrd="0" destOrd="0" presId="urn:microsoft.com/office/officeart/2018/5/layout/IconLeafLabelList"/>
    <dgm:cxn modelId="{331DC23F-F9DD-4543-8A42-9E874B06E523}" type="presOf" srcId="{D0A04B3F-6D08-4D41-9395-54FB68BAC09A}" destId="{286EA17C-DA86-4DB8-860B-908D4057AA48}" srcOrd="0" destOrd="0" presId="urn:microsoft.com/office/officeart/2018/5/layout/IconLeafLabelList"/>
    <dgm:cxn modelId="{7D7D7B40-1EFE-4A56-89EF-930B1F5B1FD2}" type="presOf" srcId="{6ECA7B99-9CE1-46B6-9B4A-8065BD2EE9B4}" destId="{2BC3C649-B454-42A1-8667-E8670590A0E3}" srcOrd="0" destOrd="0" presId="urn:microsoft.com/office/officeart/2018/5/layout/IconLeafLabelList"/>
    <dgm:cxn modelId="{74382C48-E70B-4DE8-BCD4-BBC8C83F8A0D}" srcId="{D0A04B3F-6D08-4D41-9395-54FB68BAC09A}" destId="{6ECA7B99-9CE1-46B6-9B4A-8065BD2EE9B4}" srcOrd="2" destOrd="0" parTransId="{F6DE260A-9289-4236-91D4-B434A6EE8909}" sibTransId="{50668468-FE76-4982-8352-8AF22D78EC01}"/>
    <dgm:cxn modelId="{13653C4A-0C83-48B0-87A3-3B1E8FD621A8}" srcId="{D0A04B3F-6D08-4D41-9395-54FB68BAC09A}" destId="{D1422B72-8614-42D1-9B9A-B939BCAA4187}" srcOrd="0" destOrd="0" parTransId="{7C0C5A96-2126-423B-A9C9-67D0CF9BB25C}" sibTransId="{E7017022-A7E0-48F7-BCBC-FD1681CED711}"/>
    <dgm:cxn modelId="{E550F4DA-4934-40E0-B2F0-EA4121130A8B}" srcId="{D0A04B3F-6D08-4D41-9395-54FB68BAC09A}" destId="{DCF27D86-F05C-4C28-BAD4-DD94549B6852}" srcOrd="1" destOrd="0" parTransId="{5FC6B115-8A7E-4EEA-B5B3-DC4FE5791DE0}" sibTransId="{B6276585-8FB4-4DAF-96D2-C3805959F0E9}"/>
    <dgm:cxn modelId="{CC4A57E8-5C86-47D2-BA96-91A0CFF4D43B}" type="presOf" srcId="{D1422B72-8614-42D1-9B9A-B939BCAA4187}" destId="{16220AC4-7A6C-4534-864E-04246799A88F}" srcOrd="0" destOrd="0" presId="urn:microsoft.com/office/officeart/2018/5/layout/IconLeafLabelList"/>
    <dgm:cxn modelId="{C73E4118-BD04-4C15-B483-F6A372AE2BBE}" type="presParOf" srcId="{286EA17C-DA86-4DB8-860B-908D4057AA48}" destId="{E6AFC1CD-F905-447F-B9C2-CBA47EE30827}" srcOrd="0" destOrd="0" presId="urn:microsoft.com/office/officeart/2018/5/layout/IconLeafLabelList"/>
    <dgm:cxn modelId="{3BA3D970-815E-4A12-9AD5-C6B89FF5490C}" type="presParOf" srcId="{E6AFC1CD-F905-447F-B9C2-CBA47EE30827}" destId="{B233C6B4-1BD6-4B32-8478-57A990AD3846}" srcOrd="0" destOrd="0" presId="urn:microsoft.com/office/officeart/2018/5/layout/IconLeafLabelList"/>
    <dgm:cxn modelId="{AAE3502A-1B9A-4E58-B348-23199200379D}" type="presParOf" srcId="{E6AFC1CD-F905-447F-B9C2-CBA47EE30827}" destId="{0BE9DB98-393D-4638-B18A-475FCE5E2043}" srcOrd="1" destOrd="0" presId="urn:microsoft.com/office/officeart/2018/5/layout/IconLeafLabelList"/>
    <dgm:cxn modelId="{382B4507-61E3-4DB8-8CC5-C01931842DB2}" type="presParOf" srcId="{E6AFC1CD-F905-447F-B9C2-CBA47EE30827}" destId="{EBB1DC47-5DB8-42B1-845F-18AA08A57F63}" srcOrd="2" destOrd="0" presId="urn:microsoft.com/office/officeart/2018/5/layout/IconLeafLabelList"/>
    <dgm:cxn modelId="{B6183DC9-04B4-42B3-86CE-86BDB97566F4}" type="presParOf" srcId="{E6AFC1CD-F905-447F-B9C2-CBA47EE30827}" destId="{16220AC4-7A6C-4534-864E-04246799A88F}" srcOrd="3" destOrd="0" presId="urn:microsoft.com/office/officeart/2018/5/layout/IconLeafLabelList"/>
    <dgm:cxn modelId="{5A618B5A-92E5-4DFE-9B92-8F885FEA07A3}" type="presParOf" srcId="{286EA17C-DA86-4DB8-860B-908D4057AA48}" destId="{E47EBF9C-67AD-4645-AE92-D708C0D1E32E}" srcOrd="1" destOrd="0" presId="urn:microsoft.com/office/officeart/2018/5/layout/IconLeafLabelList"/>
    <dgm:cxn modelId="{5D8EF8C8-2B22-4912-9E45-20362CDBFC7D}" type="presParOf" srcId="{286EA17C-DA86-4DB8-860B-908D4057AA48}" destId="{2884C653-F044-47AD-8E06-CEA51D98AE5B}" srcOrd="2" destOrd="0" presId="urn:microsoft.com/office/officeart/2018/5/layout/IconLeafLabelList"/>
    <dgm:cxn modelId="{EAF57F81-9500-46C4-8F1D-45886D08514F}" type="presParOf" srcId="{2884C653-F044-47AD-8E06-CEA51D98AE5B}" destId="{493020D2-A6C1-4BE9-A279-4BF63BD60888}" srcOrd="0" destOrd="0" presId="urn:microsoft.com/office/officeart/2018/5/layout/IconLeafLabelList"/>
    <dgm:cxn modelId="{4781B184-A8A5-40AA-BC34-324B7E1F3A0D}" type="presParOf" srcId="{2884C653-F044-47AD-8E06-CEA51D98AE5B}" destId="{1ADEEE5C-4DBD-4600-A331-536BB2946747}" srcOrd="1" destOrd="0" presId="urn:microsoft.com/office/officeart/2018/5/layout/IconLeafLabelList"/>
    <dgm:cxn modelId="{69D5C5A0-DFE4-4B2D-B732-3D7C9775D67C}" type="presParOf" srcId="{2884C653-F044-47AD-8E06-CEA51D98AE5B}" destId="{7369A403-2056-48FC-A863-A256B9BD3300}" srcOrd="2" destOrd="0" presId="urn:microsoft.com/office/officeart/2018/5/layout/IconLeafLabelList"/>
    <dgm:cxn modelId="{EBF9D31A-5A98-42A3-AE91-111D127BE2B8}" type="presParOf" srcId="{2884C653-F044-47AD-8E06-CEA51D98AE5B}" destId="{8F58E1F7-C875-4269-9B6A-65A82D64E9C2}" srcOrd="3" destOrd="0" presId="urn:microsoft.com/office/officeart/2018/5/layout/IconLeafLabelList"/>
    <dgm:cxn modelId="{4AFCD63D-138A-491A-BB08-D848C135A001}" type="presParOf" srcId="{286EA17C-DA86-4DB8-860B-908D4057AA48}" destId="{5BB5D5D4-C5F9-4D39-9086-09CF3079DF60}" srcOrd="3" destOrd="0" presId="urn:microsoft.com/office/officeart/2018/5/layout/IconLeafLabelList"/>
    <dgm:cxn modelId="{CD65B1C4-F910-4DD3-9A9E-83802DE745B0}" type="presParOf" srcId="{286EA17C-DA86-4DB8-860B-908D4057AA48}" destId="{3F5187FD-2B1B-47ED-BD1F-A0B82486961B}" srcOrd="4" destOrd="0" presId="urn:microsoft.com/office/officeart/2018/5/layout/IconLeafLabelList"/>
    <dgm:cxn modelId="{38964455-963D-4A4C-9EFE-055FD6CFDD2B}" type="presParOf" srcId="{3F5187FD-2B1B-47ED-BD1F-A0B82486961B}" destId="{377DCB2E-67B9-4BDA-A684-444499F13BC4}" srcOrd="0" destOrd="0" presId="urn:microsoft.com/office/officeart/2018/5/layout/IconLeafLabelList"/>
    <dgm:cxn modelId="{BD857C94-D48D-412D-B5BD-77A30E68E4E3}" type="presParOf" srcId="{3F5187FD-2B1B-47ED-BD1F-A0B82486961B}" destId="{3C11C877-5A68-477F-B68B-393A12E29B7E}" srcOrd="1" destOrd="0" presId="urn:microsoft.com/office/officeart/2018/5/layout/IconLeafLabelList"/>
    <dgm:cxn modelId="{0AB7F38D-9AA9-4025-9419-26766CEE62D0}" type="presParOf" srcId="{3F5187FD-2B1B-47ED-BD1F-A0B82486961B}" destId="{D114B22B-DEE7-4CCC-B708-74D0027BCBD4}" srcOrd="2" destOrd="0" presId="urn:microsoft.com/office/officeart/2018/5/layout/IconLeafLabelList"/>
    <dgm:cxn modelId="{1AE0A16E-C8D7-482C-B4C6-890EA13EDAEC}" type="presParOf" srcId="{3F5187FD-2B1B-47ED-BD1F-A0B82486961B}" destId="{2BC3C649-B454-42A1-8667-E8670590A0E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8DF7D-BDB8-4D0F-B2AF-51BE66C9231B}">
      <dsp:nvSpPr>
        <dsp:cNvPr id="0" name=""/>
        <dsp:cNvSpPr/>
      </dsp:nvSpPr>
      <dsp:spPr>
        <a:xfrm>
          <a:off x="0" y="347553"/>
          <a:ext cx="6266011" cy="202878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tr-TR" sz="5100" kern="1200"/>
            <a:t>Beyin Tümörlerinin Önemi</a:t>
          </a:r>
          <a:endParaRPr lang="en-US" sz="5100" kern="1200"/>
        </a:p>
      </dsp:txBody>
      <dsp:txXfrm>
        <a:off x="99037" y="446590"/>
        <a:ext cx="6067937" cy="1830706"/>
      </dsp:txXfrm>
    </dsp:sp>
    <dsp:sp modelId="{1C39DD7F-E970-42C4-97BD-914006EB4132}">
      <dsp:nvSpPr>
        <dsp:cNvPr id="0" name=""/>
        <dsp:cNvSpPr/>
      </dsp:nvSpPr>
      <dsp:spPr>
        <a:xfrm>
          <a:off x="0" y="2523213"/>
          <a:ext cx="6266011" cy="2028780"/>
        </a:xfrm>
        <a:prstGeom prst="round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tr-TR" sz="5100" kern="1200"/>
            <a:t>Eksiklikler ve Sorunlar</a:t>
          </a:r>
          <a:endParaRPr lang="en-US" sz="5100" kern="1200"/>
        </a:p>
      </dsp:txBody>
      <dsp:txXfrm>
        <a:off x="99037" y="2622250"/>
        <a:ext cx="6067937" cy="1830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F8D8B-4BA8-4D59-8BC3-5841A47A8622}">
      <dsp:nvSpPr>
        <dsp:cNvPr id="0" name=""/>
        <dsp:cNvSpPr/>
      </dsp:nvSpPr>
      <dsp:spPr>
        <a:xfrm>
          <a:off x="0" y="197820"/>
          <a:ext cx="5373251" cy="144144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kern="1200" dirty="0"/>
            <a:t>Sağlık Üzerindeki Etkileri: </a:t>
          </a:r>
          <a:r>
            <a:rPr lang="tr-TR" sz="1400" kern="1200" dirty="0"/>
            <a:t>Beyin tümörleri, hastaların fiziksel sağlığını, zihinsel durumunu ve yaşam kalitesini önemli ölçüde etkileyebilir. Beyin fonksiyonları üzerinde ciddi etkileri olabilir ve tedavi edilmediğinde hayati tehlike oluşturabilir. Beyin tümörleri, sağlık sektöründe önemli bir konudur. Hızlı tanı ve sınıflandırma, tedavi sürecindeki başarıyı etkiler.</a:t>
          </a:r>
          <a:endParaRPr lang="en-US" sz="1400" kern="1200" dirty="0"/>
        </a:p>
      </dsp:txBody>
      <dsp:txXfrm>
        <a:off x="70365" y="268185"/>
        <a:ext cx="5232521" cy="1300710"/>
      </dsp:txXfrm>
    </dsp:sp>
    <dsp:sp modelId="{78A2E92D-76E6-4118-8294-B642EDD13C4C}">
      <dsp:nvSpPr>
        <dsp:cNvPr id="0" name=""/>
        <dsp:cNvSpPr/>
      </dsp:nvSpPr>
      <dsp:spPr>
        <a:xfrm>
          <a:off x="0" y="1679580"/>
          <a:ext cx="5373251" cy="144144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kern="1200" dirty="0"/>
            <a:t>Yaygınlık ve Sıklık: </a:t>
          </a:r>
          <a:r>
            <a:rPr lang="tr-TR" sz="1400" kern="1200" dirty="0"/>
            <a:t>Dünya genelinde her yıl binlerce insan beyin tümörü teşhisi almakta ve bu durum ciddi sağlık sorunlarına yol açmaktadır. Tümör çeşitleri, yaş grupları ve risk faktörleri göz önüne alındığında, bu durumun önemi daha da belirginleşmektedir.</a:t>
          </a:r>
          <a:endParaRPr lang="en-US" sz="1400" kern="1200" dirty="0"/>
        </a:p>
      </dsp:txBody>
      <dsp:txXfrm>
        <a:off x="70365" y="1749945"/>
        <a:ext cx="5232521" cy="1300710"/>
      </dsp:txXfrm>
    </dsp:sp>
    <dsp:sp modelId="{29025D83-E04A-4812-88D1-2A3FCEF353E1}">
      <dsp:nvSpPr>
        <dsp:cNvPr id="0" name=""/>
        <dsp:cNvSpPr/>
      </dsp:nvSpPr>
      <dsp:spPr>
        <a:xfrm>
          <a:off x="0" y="3161340"/>
          <a:ext cx="5373251" cy="1441440"/>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tr-TR" sz="1400" b="1" kern="1200"/>
            <a:t>Teşhis ve Tedavi Zorlukları: </a:t>
          </a:r>
          <a:r>
            <a:rPr lang="tr-TR" sz="1400" kern="1200"/>
            <a:t>Beyin tümörleri, teşhis ve tedavi süreçlerindeki zorluklar nedeniyle özellikle karmaşık olabilir. Geleneksel teşhis yöntemlerinin bazen yetersiz kalması, tümörlerin erken aşamalarda tespitini zorlaştırabilir.</a:t>
          </a:r>
          <a:endParaRPr lang="en-US" sz="1400" kern="1200"/>
        </a:p>
      </dsp:txBody>
      <dsp:txXfrm>
        <a:off x="70365" y="3231705"/>
        <a:ext cx="5232521" cy="1300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E628C-DCC0-4B85-9BDF-743019886683}">
      <dsp:nvSpPr>
        <dsp:cNvPr id="0" name=""/>
        <dsp:cNvSpPr/>
      </dsp:nvSpPr>
      <dsp:spPr>
        <a:xfrm>
          <a:off x="0" y="375068"/>
          <a:ext cx="5663635" cy="1298700"/>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b="1" kern="1200" dirty="0"/>
            <a:t>Teşhis Yöntemlerindeki Eksiklikler: </a:t>
          </a:r>
          <a:r>
            <a:rPr lang="tr-TR" sz="1500" kern="1200" dirty="0"/>
            <a:t>Geleneksel teşhis yöntemleri (örneğin, MRI, CT taramaları) bazen tümörlerin erken aşamalardaki belirtilerini yakalayamayabilir veya yanıltıcı olabilir. Bu durum, hastaların doğru ve zamanında tedavi almasını engelleyebilir.</a:t>
          </a:r>
          <a:endParaRPr lang="en-US" sz="1500" kern="1200" dirty="0"/>
        </a:p>
      </dsp:txBody>
      <dsp:txXfrm>
        <a:off x="63397" y="438465"/>
        <a:ext cx="5536841" cy="1171906"/>
      </dsp:txXfrm>
    </dsp:sp>
    <dsp:sp modelId="{4D394A67-5295-4EB5-9D98-CCFC690A8F69}">
      <dsp:nvSpPr>
        <dsp:cNvPr id="0" name=""/>
        <dsp:cNvSpPr/>
      </dsp:nvSpPr>
      <dsp:spPr>
        <a:xfrm>
          <a:off x="0" y="1716968"/>
          <a:ext cx="5663635" cy="1298700"/>
        </a:xfrm>
        <a:prstGeom prst="roundRect">
          <a:avLst/>
        </a:prstGeom>
        <a:gradFill rotWithShape="0">
          <a:gsLst>
            <a:gs pos="0">
              <a:schemeClr val="accent5">
                <a:hueOff val="3118619"/>
                <a:satOff val="-2006"/>
                <a:lumOff val="1372"/>
                <a:alphaOff val="0"/>
                <a:tint val="98000"/>
                <a:lumMod val="114000"/>
              </a:schemeClr>
            </a:gs>
            <a:gs pos="100000">
              <a:schemeClr val="accent5">
                <a:hueOff val="3118619"/>
                <a:satOff val="-2006"/>
                <a:lumOff val="137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b="1" kern="1200"/>
            <a:t>Hassasiyet ve Doğruluk: </a:t>
          </a:r>
          <a:r>
            <a:rPr lang="tr-TR" sz="1500" kern="1200"/>
            <a:t>Bazı durumlarda, teşhis edilen tümörlerin doğruluğu ve hassasiyeti konusunda sorunlar yaşanabilir. Bu durum, tedavi planlaması ve hastanın yaşam kalitesi üzerinde doğrudan etki gösterebilir.</a:t>
          </a:r>
          <a:endParaRPr lang="en-US" sz="1500" kern="1200"/>
        </a:p>
      </dsp:txBody>
      <dsp:txXfrm>
        <a:off x="63397" y="1780365"/>
        <a:ext cx="5536841" cy="1171906"/>
      </dsp:txXfrm>
    </dsp:sp>
    <dsp:sp modelId="{F7412EE2-A16C-4356-BBE5-7E14929FCBE3}">
      <dsp:nvSpPr>
        <dsp:cNvPr id="0" name=""/>
        <dsp:cNvSpPr/>
      </dsp:nvSpPr>
      <dsp:spPr>
        <a:xfrm>
          <a:off x="0" y="3058868"/>
          <a:ext cx="5663635" cy="1298700"/>
        </a:xfrm>
        <a:prstGeom prst="roundRect">
          <a:avLst/>
        </a:prstGeom>
        <a:gradFill rotWithShape="0">
          <a:gsLst>
            <a:gs pos="0">
              <a:schemeClr val="accent5">
                <a:hueOff val="6237238"/>
                <a:satOff val="-4013"/>
                <a:lumOff val="2744"/>
                <a:alphaOff val="0"/>
                <a:tint val="98000"/>
                <a:lumMod val="114000"/>
              </a:schemeClr>
            </a:gs>
            <a:gs pos="100000">
              <a:schemeClr val="accent5">
                <a:hueOff val="6237238"/>
                <a:satOff val="-4013"/>
                <a:lumOff val="274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b="1" kern="1200"/>
            <a:t>Uzmanlık ve Kaynak Yetersizliği: </a:t>
          </a:r>
          <a:r>
            <a:rPr lang="tr-TR" sz="1500" kern="1200"/>
            <a:t>Beyin tümörlerinin doğru teşhisi ve etkili tedavisi için uzmanlık gereklidir. Ancak, bazı bölgelerde uzmanlık eksikliği veya kaynak kısıtlamaları bu süreci zorlaştırabilir.</a:t>
          </a:r>
          <a:endParaRPr lang="en-US" sz="1500" kern="1200"/>
        </a:p>
      </dsp:txBody>
      <dsp:txXfrm>
        <a:off x="63397" y="3122265"/>
        <a:ext cx="5536841" cy="11719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40605-B416-473C-9E94-21D23D57B02A}">
      <dsp:nvSpPr>
        <dsp:cNvPr id="0" name=""/>
        <dsp:cNvSpPr/>
      </dsp:nvSpPr>
      <dsp:spPr>
        <a:xfrm>
          <a:off x="702434" y="59638"/>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C1D77F-0B1C-4C0B-9099-2719420F1A19}">
      <dsp:nvSpPr>
        <dsp:cNvPr id="0" name=""/>
        <dsp:cNvSpPr/>
      </dsp:nvSpPr>
      <dsp:spPr>
        <a:xfrm>
          <a:off x="1119247" y="476450"/>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87068-2E2D-4A88-A6EE-E38660F9EB53}">
      <dsp:nvSpPr>
        <dsp:cNvPr id="0" name=""/>
        <dsp:cNvSpPr/>
      </dsp:nvSpPr>
      <dsp:spPr>
        <a:xfrm>
          <a:off x="77216"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tr-TR" sz="2300" kern="1200"/>
            <a:t>Projenin Amacı</a:t>
          </a:r>
          <a:endParaRPr lang="en-US" sz="2300" kern="1200"/>
        </a:p>
      </dsp:txBody>
      <dsp:txXfrm>
        <a:off x="77216" y="2624638"/>
        <a:ext cx="3206250" cy="720000"/>
      </dsp:txXfrm>
    </dsp:sp>
    <dsp:sp modelId="{163AC2AF-85B9-4895-8EC5-DB35378BBAB8}">
      <dsp:nvSpPr>
        <dsp:cNvPr id="0" name=""/>
        <dsp:cNvSpPr/>
      </dsp:nvSpPr>
      <dsp:spPr>
        <a:xfrm>
          <a:off x="4469778" y="59638"/>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E91A0-096F-4532-9367-3B51992F3063}">
      <dsp:nvSpPr>
        <dsp:cNvPr id="0" name=""/>
        <dsp:cNvSpPr/>
      </dsp:nvSpPr>
      <dsp:spPr>
        <a:xfrm>
          <a:off x="4886591" y="4764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7B1D9A-7E26-4BDD-8916-05777D29C165}">
      <dsp:nvSpPr>
        <dsp:cNvPr id="0" name=""/>
        <dsp:cNvSpPr/>
      </dsp:nvSpPr>
      <dsp:spPr>
        <a:xfrm>
          <a:off x="3844559"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tr-TR" sz="2300" kern="1200" dirty="0"/>
            <a:t>Projenin Hedefi</a:t>
          </a:r>
          <a:endParaRPr lang="en-US" sz="2300" kern="1200" dirty="0"/>
        </a:p>
      </dsp:txBody>
      <dsp:txXfrm>
        <a:off x="3844559" y="2624638"/>
        <a:ext cx="3206250" cy="720000"/>
      </dsp:txXfrm>
    </dsp:sp>
    <dsp:sp modelId="{34982B6D-525D-4592-9627-4D9AB79DDDD9}">
      <dsp:nvSpPr>
        <dsp:cNvPr id="0" name=""/>
        <dsp:cNvSpPr/>
      </dsp:nvSpPr>
      <dsp:spPr>
        <a:xfrm>
          <a:off x="8237122" y="59638"/>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9E08E-2460-4F1D-A197-BF6BB37849C3}">
      <dsp:nvSpPr>
        <dsp:cNvPr id="0" name=""/>
        <dsp:cNvSpPr/>
      </dsp:nvSpPr>
      <dsp:spPr>
        <a:xfrm>
          <a:off x="8653935" y="476450"/>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6CC758-2A7B-4DF2-97A1-2B50995C4523}">
      <dsp:nvSpPr>
        <dsp:cNvPr id="0" name=""/>
        <dsp:cNvSpPr/>
      </dsp:nvSpPr>
      <dsp:spPr>
        <a:xfrm>
          <a:off x="7611903"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tr-TR" sz="2300" kern="1200" dirty="0"/>
            <a:t>Kullanılan Teknolojiler</a:t>
          </a:r>
          <a:endParaRPr lang="en-US" sz="2300" kern="1200" dirty="0"/>
        </a:p>
      </dsp:txBody>
      <dsp:txXfrm>
        <a:off x="7611903" y="2624638"/>
        <a:ext cx="3206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00F1F-6D41-456B-B571-7F0C2C109013}">
      <dsp:nvSpPr>
        <dsp:cNvPr id="0" name=""/>
        <dsp:cNvSpPr/>
      </dsp:nvSpPr>
      <dsp:spPr>
        <a:xfrm>
          <a:off x="2621" y="1404883"/>
          <a:ext cx="1871562" cy="118844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86F53-95A0-47DF-80FF-501B7A932CC4}">
      <dsp:nvSpPr>
        <dsp:cNvPr id="0" name=""/>
        <dsp:cNvSpPr/>
      </dsp:nvSpPr>
      <dsp:spPr>
        <a:xfrm>
          <a:off x="210572" y="1602436"/>
          <a:ext cx="1871562" cy="118844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a:t>Glioma Tümör</a:t>
          </a:r>
          <a:endParaRPr lang="en-US" sz="2100" kern="1200"/>
        </a:p>
      </dsp:txBody>
      <dsp:txXfrm>
        <a:off x="245380" y="1637244"/>
        <a:ext cx="1801946" cy="1118825"/>
      </dsp:txXfrm>
    </dsp:sp>
    <dsp:sp modelId="{BB75D60B-8C57-461E-989D-7B078F8E2EF9}">
      <dsp:nvSpPr>
        <dsp:cNvPr id="0" name=""/>
        <dsp:cNvSpPr/>
      </dsp:nvSpPr>
      <dsp:spPr>
        <a:xfrm>
          <a:off x="2290085" y="1404883"/>
          <a:ext cx="1871562" cy="118844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2A12E0-B08C-45EB-A06A-3423E2945234}">
      <dsp:nvSpPr>
        <dsp:cNvPr id="0" name=""/>
        <dsp:cNvSpPr/>
      </dsp:nvSpPr>
      <dsp:spPr>
        <a:xfrm>
          <a:off x="2498037" y="1602436"/>
          <a:ext cx="1871562" cy="118844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a:t>Meningioma Tümör</a:t>
          </a:r>
          <a:endParaRPr lang="en-US" sz="2100" kern="1200"/>
        </a:p>
      </dsp:txBody>
      <dsp:txXfrm>
        <a:off x="2532845" y="1637244"/>
        <a:ext cx="1801946" cy="1118825"/>
      </dsp:txXfrm>
    </dsp:sp>
    <dsp:sp modelId="{370A391D-E259-4B4F-973F-5FA56E77236E}">
      <dsp:nvSpPr>
        <dsp:cNvPr id="0" name=""/>
        <dsp:cNvSpPr/>
      </dsp:nvSpPr>
      <dsp:spPr>
        <a:xfrm>
          <a:off x="4577550" y="1404883"/>
          <a:ext cx="1871562" cy="118844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EEA86-2617-444E-8D81-E8D42F5DFFD8}">
      <dsp:nvSpPr>
        <dsp:cNvPr id="0" name=""/>
        <dsp:cNvSpPr/>
      </dsp:nvSpPr>
      <dsp:spPr>
        <a:xfrm>
          <a:off x="4785502" y="1602436"/>
          <a:ext cx="1871562" cy="118844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dirty="0"/>
            <a:t>Tümör Değil</a:t>
          </a:r>
          <a:endParaRPr lang="en-US" sz="2100" kern="1200" dirty="0"/>
        </a:p>
      </dsp:txBody>
      <dsp:txXfrm>
        <a:off x="4820310" y="1637244"/>
        <a:ext cx="1801946" cy="1118825"/>
      </dsp:txXfrm>
    </dsp:sp>
    <dsp:sp modelId="{18DCAFF0-CCB2-4406-9F80-5614B48CCBA6}">
      <dsp:nvSpPr>
        <dsp:cNvPr id="0" name=""/>
        <dsp:cNvSpPr/>
      </dsp:nvSpPr>
      <dsp:spPr>
        <a:xfrm>
          <a:off x="6865015" y="1404883"/>
          <a:ext cx="1871562" cy="118844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D87E84-2D06-425D-B5A5-66C48DD02CC5}">
      <dsp:nvSpPr>
        <dsp:cNvPr id="0" name=""/>
        <dsp:cNvSpPr/>
      </dsp:nvSpPr>
      <dsp:spPr>
        <a:xfrm>
          <a:off x="7072966" y="1602436"/>
          <a:ext cx="1871562" cy="118844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tr-TR" sz="2100" kern="1200"/>
            <a:t>Pituitary Tümör</a:t>
          </a:r>
          <a:endParaRPr lang="en-US" sz="2100" kern="1200"/>
        </a:p>
      </dsp:txBody>
      <dsp:txXfrm>
        <a:off x="7107774" y="1637244"/>
        <a:ext cx="1801946" cy="1118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C6B4-1BD6-4B32-8478-57A990AD3846}">
      <dsp:nvSpPr>
        <dsp:cNvPr id="0" name=""/>
        <dsp:cNvSpPr/>
      </dsp:nvSpPr>
      <dsp:spPr>
        <a:xfrm>
          <a:off x="348383" y="755825"/>
          <a:ext cx="1088349" cy="1088349"/>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E9DB98-393D-4638-B18A-475FCE5E2043}">
      <dsp:nvSpPr>
        <dsp:cNvPr id="0" name=""/>
        <dsp:cNvSpPr/>
      </dsp:nvSpPr>
      <dsp:spPr>
        <a:xfrm>
          <a:off x="580326" y="987769"/>
          <a:ext cx="624462" cy="62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220AC4-7A6C-4534-864E-04246799A88F}">
      <dsp:nvSpPr>
        <dsp:cNvPr id="0" name=""/>
        <dsp:cNvSpPr/>
      </dsp:nvSpPr>
      <dsp:spPr>
        <a:xfrm>
          <a:off x="468" y="2183169"/>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tr-TR" sz="1500" kern="1200"/>
            <a:t>Veri Ön İşleme</a:t>
          </a:r>
          <a:endParaRPr lang="en-US" sz="1500" kern="1200"/>
        </a:p>
      </dsp:txBody>
      <dsp:txXfrm>
        <a:off x="468" y="2183169"/>
        <a:ext cx="1784179" cy="713671"/>
      </dsp:txXfrm>
    </dsp:sp>
    <dsp:sp modelId="{493020D2-A6C1-4BE9-A279-4BF63BD60888}">
      <dsp:nvSpPr>
        <dsp:cNvPr id="0" name=""/>
        <dsp:cNvSpPr/>
      </dsp:nvSpPr>
      <dsp:spPr>
        <a:xfrm>
          <a:off x="2444794" y="755825"/>
          <a:ext cx="1088349" cy="1088349"/>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EEE5C-4DBD-4600-A331-536BB2946747}">
      <dsp:nvSpPr>
        <dsp:cNvPr id="0" name=""/>
        <dsp:cNvSpPr/>
      </dsp:nvSpPr>
      <dsp:spPr>
        <a:xfrm>
          <a:off x="2676737" y="987769"/>
          <a:ext cx="624462" cy="62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58E1F7-C875-4269-9B6A-65A82D64E9C2}">
      <dsp:nvSpPr>
        <dsp:cNvPr id="0" name=""/>
        <dsp:cNvSpPr/>
      </dsp:nvSpPr>
      <dsp:spPr>
        <a:xfrm>
          <a:off x="2096879" y="2183169"/>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tr-TR" sz="1500" kern="1200"/>
            <a:t>Veri Setinin Eğitim Ve Test Olarak Bölünmesi</a:t>
          </a:r>
          <a:endParaRPr lang="en-US" sz="1500" kern="1200"/>
        </a:p>
      </dsp:txBody>
      <dsp:txXfrm>
        <a:off x="2096879" y="2183169"/>
        <a:ext cx="1784179" cy="713671"/>
      </dsp:txXfrm>
    </dsp:sp>
    <dsp:sp modelId="{377DCB2E-67B9-4BDA-A684-444499F13BC4}">
      <dsp:nvSpPr>
        <dsp:cNvPr id="0" name=""/>
        <dsp:cNvSpPr/>
      </dsp:nvSpPr>
      <dsp:spPr>
        <a:xfrm>
          <a:off x="4541205" y="755825"/>
          <a:ext cx="1088349" cy="1088349"/>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1C877-5A68-477F-B68B-393A12E29B7E}">
      <dsp:nvSpPr>
        <dsp:cNvPr id="0" name=""/>
        <dsp:cNvSpPr/>
      </dsp:nvSpPr>
      <dsp:spPr>
        <a:xfrm>
          <a:off x="4773148" y="987769"/>
          <a:ext cx="624462" cy="62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3C649-B454-42A1-8667-E8670590A0E3}">
      <dsp:nvSpPr>
        <dsp:cNvPr id="0" name=""/>
        <dsp:cNvSpPr/>
      </dsp:nvSpPr>
      <dsp:spPr>
        <a:xfrm>
          <a:off x="4193290" y="2183169"/>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tr-TR" sz="1500" kern="1200" dirty="0"/>
            <a:t>Modelin Kurulması ve Eğitimi</a:t>
          </a:r>
          <a:endParaRPr lang="en-US" sz="1500" kern="1200" dirty="0"/>
        </a:p>
      </dsp:txBody>
      <dsp:txXfrm>
        <a:off x="4193290" y="2183169"/>
        <a:ext cx="1784179" cy="7136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81C6B-5E67-45C4-953A-9F31D5A0D9F3}" type="datetimeFigureOut">
              <a:rPr lang="tr-TR" smtClean="0"/>
              <a:t>31.12.2023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6DC80-FCC7-43E0-ADB8-2D7B1AB29B9E}" type="slidenum">
              <a:rPr lang="tr-TR" smtClean="0"/>
              <a:t>‹#›</a:t>
            </a:fld>
            <a:endParaRPr lang="tr-TR"/>
          </a:p>
        </p:txBody>
      </p:sp>
    </p:spTree>
    <p:extLst>
      <p:ext uri="{BB962C8B-B14F-4D97-AF65-F5344CB8AC3E}">
        <p14:creationId xmlns:p14="http://schemas.microsoft.com/office/powerpoint/2010/main" val="1831250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9447E3D-C8EA-4AFE-9A36-099FE071900F}" type="slidenum">
              <a:rPr lang="tr-TR" smtClean="0"/>
              <a:t>1</a:t>
            </a:fld>
            <a:endParaRPr lang="tr-TR"/>
          </a:p>
        </p:txBody>
      </p:sp>
    </p:spTree>
    <p:extLst>
      <p:ext uri="{BB962C8B-B14F-4D97-AF65-F5344CB8AC3E}">
        <p14:creationId xmlns:p14="http://schemas.microsoft.com/office/powerpoint/2010/main" val="4020460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9447E3D-C8EA-4AFE-9A36-099FE071900F}" type="slidenum">
              <a:rPr lang="tr-TR" smtClean="0"/>
              <a:t>11</a:t>
            </a:fld>
            <a:endParaRPr lang="tr-TR"/>
          </a:p>
        </p:txBody>
      </p:sp>
    </p:spTree>
    <p:extLst>
      <p:ext uri="{BB962C8B-B14F-4D97-AF65-F5344CB8AC3E}">
        <p14:creationId xmlns:p14="http://schemas.microsoft.com/office/powerpoint/2010/main" val="254679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04683A7-AF2B-4AF9-8541-0050C680AEB3}" type="slidenum">
              <a:rPr lang="tr-TR" smtClean="0"/>
              <a:t>12</a:t>
            </a:fld>
            <a:endParaRPr lang="tr-TR"/>
          </a:p>
        </p:txBody>
      </p:sp>
    </p:spTree>
    <p:extLst>
      <p:ext uri="{BB962C8B-B14F-4D97-AF65-F5344CB8AC3E}">
        <p14:creationId xmlns:p14="http://schemas.microsoft.com/office/powerpoint/2010/main" val="2247762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14</a:t>
            </a:fld>
            <a:endParaRPr lang="tr-TR"/>
          </a:p>
        </p:txBody>
      </p:sp>
    </p:spTree>
    <p:extLst>
      <p:ext uri="{BB962C8B-B14F-4D97-AF65-F5344CB8AC3E}">
        <p14:creationId xmlns:p14="http://schemas.microsoft.com/office/powerpoint/2010/main" val="3209159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15</a:t>
            </a:fld>
            <a:endParaRPr lang="tr-TR"/>
          </a:p>
        </p:txBody>
      </p:sp>
    </p:spTree>
    <p:extLst>
      <p:ext uri="{BB962C8B-B14F-4D97-AF65-F5344CB8AC3E}">
        <p14:creationId xmlns:p14="http://schemas.microsoft.com/office/powerpoint/2010/main" val="400057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04683A7-AF2B-4AF9-8541-0050C680AEB3}" type="slidenum">
              <a:rPr lang="tr-TR" smtClean="0"/>
              <a:t>16</a:t>
            </a:fld>
            <a:endParaRPr lang="tr-TR"/>
          </a:p>
        </p:txBody>
      </p:sp>
    </p:spTree>
    <p:extLst>
      <p:ext uri="{BB962C8B-B14F-4D97-AF65-F5344CB8AC3E}">
        <p14:creationId xmlns:p14="http://schemas.microsoft.com/office/powerpoint/2010/main" val="3154285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17</a:t>
            </a:fld>
            <a:endParaRPr lang="tr-TR"/>
          </a:p>
        </p:txBody>
      </p:sp>
    </p:spTree>
    <p:extLst>
      <p:ext uri="{BB962C8B-B14F-4D97-AF65-F5344CB8AC3E}">
        <p14:creationId xmlns:p14="http://schemas.microsoft.com/office/powerpoint/2010/main" val="2574623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19</a:t>
            </a:fld>
            <a:endParaRPr lang="tr-TR"/>
          </a:p>
        </p:txBody>
      </p:sp>
    </p:spTree>
    <p:extLst>
      <p:ext uri="{BB962C8B-B14F-4D97-AF65-F5344CB8AC3E}">
        <p14:creationId xmlns:p14="http://schemas.microsoft.com/office/powerpoint/2010/main" val="1776176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04683A7-AF2B-4AF9-8541-0050C680AEB3}" type="slidenum">
              <a:rPr lang="tr-TR" smtClean="0"/>
              <a:t>21</a:t>
            </a:fld>
            <a:endParaRPr lang="tr-TR"/>
          </a:p>
        </p:txBody>
      </p:sp>
    </p:spTree>
    <p:extLst>
      <p:ext uri="{BB962C8B-B14F-4D97-AF65-F5344CB8AC3E}">
        <p14:creationId xmlns:p14="http://schemas.microsoft.com/office/powerpoint/2010/main" val="238345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3</a:t>
            </a:fld>
            <a:endParaRPr lang="tr-TR"/>
          </a:p>
        </p:txBody>
      </p:sp>
    </p:spTree>
    <p:extLst>
      <p:ext uri="{BB962C8B-B14F-4D97-AF65-F5344CB8AC3E}">
        <p14:creationId xmlns:p14="http://schemas.microsoft.com/office/powerpoint/2010/main" val="67499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22</a:t>
            </a:fld>
            <a:endParaRPr lang="tr-TR"/>
          </a:p>
        </p:txBody>
      </p:sp>
    </p:spTree>
    <p:extLst>
      <p:ext uri="{BB962C8B-B14F-4D97-AF65-F5344CB8AC3E}">
        <p14:creationId xmlns:p14="http://schemas.microsoft.com/office/powerpoint/2010/main" val="2272768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24</a:t>
            </a:fld>
            <a:endParaRPr lang="tr-TR"/>
          </a:p>
        </p:txBody>
      </p:sp>
    </p:spTree>
    <p:extLst>
      <p:ext uri="{BB962C8B-B14F-4D97-AF65-F5344CB8AC3E}">
        <p14:creationId xmlns:p14="http://schemas.microsoft.com/office/powerpoint/2010/main" val="245301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25</a:t>
            </a:fld>
            <a:endParaRPr lang="tr-TR"/>
          </a:p>
        </p:txBody>
      </p:sp>
    </p:spTree>
    <p:extLst>
      <p:ext uri="{BB962C8B-B14F-4D97-AF65-F5344CB8AC3E}">
        <p14:creationId xmlns:p14="http://schemas.microsoft.com/office/powerpoint/2010/main" val="3465381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26</a:t>
            </a:fld>
            <a:endParaRPr lang="tr-TR"/>
          </a:p>
        </p:txBody>
      </p:sp>
    </p:spTree>
    <p:extLst>
      <p:ext uri="{BB962C8B-B14F-4D97-AF65-F5344CB8AC3E}">
        <p14:creationId xmlns:p14="http://schemas.microsoft.com/office/powerpoint/2010/main" val="459668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27</a:t>
            </a:fld>
            <a:endParaRPr lang="tr-TR"/>
          </a:p>
        </p:txBody>
      </p:sp>
    </p:spTree>
    <p:extLst>
      <p:ext uri="{BB962C8B-B14F-4D97-AF65-F5344CB8AC3E}">
        <p14:creationId xmlns:p14="http://schemas.microsoft.com/office/powerpoint/2010/main" val="656565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28</a:t>
            </a:fld>
            <a:endParaRPr lang="tr-TR"/>
          </a:p>
        </p:txBody>
      </p:sp>
    </p:spTree>
    <p:extLst>
      <p:ext uri="{BB962C8B-B14F-4D97-AF65-F5344CB8AC3E}">
        <p14:creationId xmlns:p14="http://schemas.microsoft.com/office/powerpoint/2010/main" val="1164405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29</a:t>
            </a:fld>
            <a:endParaRPr lang="tr-TR"/>
          </a:p>
        </p:txBody>
      </p:sp>
    </p:spTree>
    <p:extLst>
      <p:ext uri="{BB962C8B-B14F-4D97-AF65-F5344CB8AC3E}">
        <p14:creationId xmlns:p14="http://schemas.microsoft.com/office/powerpoint/2010/main" val="25915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9D6DC80-FCC7-43E0-ADB8-2D7B1AB29B9E}" type="slidenum">
              <a:rPr lang="tr-TR" smtClean="0"/>
              <a:t>4</a:t>
            </a:fld>
            <a:endParaRPr lang="tr-TR"/>
          </a:p>
        </p:txBody>
      </p:sp>
    </p:spTree>
    <p:extLst>
      <p:ext uri="{BB962C8B-B14F-4D97-AF65-F5344CB8AC3E}">
        <p14:creationId xmlns:p14="http://schemas.microsoft.com/office/powerpoint/2010/main" val="278107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9447E3D-C8EA-4AFE-9A36-099FE071900F}" type="slidenum">
              <a:rPr lang="tr-TR" smtClean="0"/>
              <a:t>7</a:t>
            </a:fld>
            <a:endParaRPr lang="tr-TR"/>
          </a:p>
        </p:txBody>
      </p:sp>
    </p:spTree>
    <p:extLst>
      <p:ext uri="{BB962C8B-B14F-4D97-AF65-F5344CB8AC3E}">
        <p14:creationId xmlns:p14="http://schemas.microsoft.com/office/powerpoint/2010/main" val="2821794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0167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979409-A63F-4388-583C-A47E28BB1B4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BB1B1C5-6FF0-469C-6CB5-0E3680C6F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D93B4D49-315E-0F15-89B7-51F8476FEB29}"/>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C43EBBFD-3F85-9757-1BF4-870245AFE47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C0470ED-A7AA-9F76-C69B-5B2A6AFD249C}"/>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6284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15E6A6-5E13-DF76-C4B7-F2125189EA7E}"/>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412BEDB-0518-74D7-AA00-442F63E890C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7154B15-A9F6-7776-9F21-86FE5BD484C3}"/>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D7E714DA-4361-D9E4-B0B7-66EAD775B37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FDDF71B-AC1C-ECDA-D583-B126DA56B220}"/>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61058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1B9F3991-5E26-951C-BACB-2DFB543B401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009795DB-26E3-B4C0-7125-A67B3CB202F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57E15B6-F354-9D3C-4CEA-933C8254A42F}"/>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3EA48DBA-1B1B-952A-BED1-6F2BFA4304D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516573B-F829-74A9-13DC-F4EB4382D22B}"/>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26048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513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258806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976156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096546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049261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470564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7997686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174688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C0CF0F-3657-C399-1F16-F062626E01A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8FA7109-AD54-1F0C-8FDE-FB2A7F4B0A35}"/>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B68B504-11E3-75BF-2A89-797304202C27}"/>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1B535046-8D5A-068C-0632-67082D3056D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8EE7FB-09F9-8F79-F47F-08E20753A03C}"/>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752475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111431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15093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971297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612239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29687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786251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945270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005256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124524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91837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062E0-C36D-520E-D604-397510AA547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AF66DC8-D580-EEAB-292C-B743E1644F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5E5D543-5A1D-DB6B-52EC-BB11F2F02E6F}"/>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E032EA2A-3DD2-C779-4F43-3F00B1455CB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284644D-EBCC-E9F7-A6CC-1A74BD406256}"/>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237610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750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5615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79134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231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4340791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9728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920" y="2582334"/>
            <a:ext cx="4937760" cy="33782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735619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6367937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tr-TR"/>
          </a:p>
        </p:txBody>
      </p:sp>
      <p:sp>
        <p:nvSpPr>
          <p:cNvPr id="9" name="Slide Number Placeholder 8"/>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8004757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tr-T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D2CF56A-0107-4E23-89CD-3233EA00B5FE}" type="slidenum">
              <a:rPr lang="tr-TR" smtClean="0"/>
              <a:t>‹#›</a:t>
            </a:fld>
            <a:endParaRPr lang="tr-TR"/>
          </a:p>
        </p:txBody>
      </p:sp>
    </p:spTree>
    <p:extLst>
      <p:ext uri="{BB962C8B-B14F-4D97-AF65-F5344CB8AC3E}">
        <p14:creationId xmlns:p14="http://schemas.microsoft.com/office/powerpoint/2010/main" val="19216955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28395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B293B1-FD13-7589-002C-23D06EF0EFB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C7AD01B-B8B5-76D1-C34C-84429D20D95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1CA7FE4-480B-1D60-1F6D-64ACBF04D750}"/>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67E8B3A-A227-610A-8DB1-281475B5D001}"/>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Alt Bilgi Yer Tutucusu 5">
            <a:extLst>
              <a:ext uri="{FF2B5EF4-FFF2-40B4-BE49-F238E27FC236}">
                <a16:creationId xmlns:a16="http://schemas.microsoft.com/office/drawing/2014/main" id="{B2A5CC86-4298-E815-9E5C-7A5B5EBE670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7A021D2-CE61-65CF-B2F0-751025A6237E}"/>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515844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2600000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452883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57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8493841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473366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27377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830175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924891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70436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5259F9-873B-4C61-9A20-CA0AD17647F6}" type="datetimeFigureOut">
              <a:rPr lang="tr-TR" smtClean="0"/>
              <a:t>31.12.2023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159005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50B87E-627A-4F98-4DFD-CBCBB4F8A0F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07CFCA8-0934-08DA-5670-62707798FA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7177E61-1D75-A93F-5357-068F8BBC6ECC}"/>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15EBFAC-394F-F33D-3A28-A4132E1B3F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2ADF219-B730-9D6F-8ACC-7FF9360FE8C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7AA5F54-0D00-2AA3-3A84-A9B6240916CB}"/>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Alt Bilgi Yer Tutucusu 7">
            <a:extLst>
              <a:ext uri="{FF2B5EF4-FFF2-40B4-BE49-F238E27FC236}">
                <a16:creationId xmlns:a16="http://schemas.microsoft.com/office/drawing/2014/main" id="{A77E113A-B060-8A4B-25A5-1464F9EFEE1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5A2B602-C440-C62F-4F15-437774BA50B8}"/>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6826445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0680120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9500266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a:t>Resim eklemek için simgeye tıklayın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0373578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082919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2538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0614120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0823790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4483105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781487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11231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39D9AA-9F8E-2DAD-7CF8-2DA254291E2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3361466-AF92-25CA-784A-4C41699D602C}"/>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Alt Bilgi Yer Tutucusu 3">
            <a:extLst>
              <a:ext uri="{FF2B5EF4-FFF2-40B4-BE49-F238E27FC236}">
                <a16:creationId xmlns:a16="http://schemas.microsoft.com/office/drawing/2014/main" id="{E69E9555-F2DB-BE20-316D-8F7E7BDE2396}"/>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6AF14ED-1C6B-6234-CB40-31DA80A659DD}"/>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274988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069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944391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5423142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7350242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396018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E5259F9-873B-4C61-9A20-CA0AD17647F6}" type="datetimeFigureOut">
              <a:rPr lang="tr-TR" smtClean="0"/>
              <a:t>31.12.2023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8745173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7161451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271352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4800219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38073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91C1113-1D6D-6D88-262F-43C6395E9781}"/>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3" name="Alt Bilgi Yer Tutucusu 2">
            <a:extLst>
              <a:ext uri="{FF2B5EF4-FFF2-40B4-BE49-F238E27FC236}">
                <a16:creationId xmlns:a16="http://schemas.microsoft.com/office/drawing/2014/main" id="{75E8BE84-6B2F-C461-62D2-8D09E08F46D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9EF35AB-64D1-84C0-4ED7-3B7428852B3A}"/>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4156597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9095188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007154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747099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041548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6940363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4041928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41185567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E5259F9-873B-4C61-9A20-CA0AD17647F6}" type="datetimeFigureOut">
              <a:rPr lang="tr-TR" smtClean="0"/>
              <a:t>31.12.2023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1357062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3D03DF-FD56-B24E-5CFE-D8863AC3DC1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419560A-4242-7767-2CFE-615B1D887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A636B62-A48C-B0A9-37E9-B1F43E1CD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5C0C446-5268-F092-BCBE-38F6055BA4A4}"/>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Alt Bilgi Yer Tutucusu 5">
            <a:extLst>
              <a:ext uri="{FF2B5EF4-FFF2-40B4-BE49-F238E27FC236}">
                <a16:creationId xmlns:a16="http://schemas.microsoft.com/office/drawing/2014/main" id="{78085D19-1F12-0443-A9A4-DDA0AD552EE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861583-EC7F-7707-0001-810F72665EFA}"/>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251869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E3D18D-9457-4377-B113-17973C4C9F2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D7FAA11-CAFD-78C0-2EAB-7BB3C5FA94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6789464-02CF-46C7-8DC6-6040CEB16E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1299330-09BB-460A-864E-C54D3A40D8B3}"/>
              </a:ext>
            </a:extLst>
          </p:cNvPr>
          <p:cNvSpPr>
            <a:spLocks noGrp="1"/>
          </p:cNvSpPr>
          <p:nvPr>
            <p:ph type="dt" sz="half" idx="10"/>
          </p:nvPr>
        </p:nvSpPr>
        <p:spPr/>
        <p:txBody>
          <a:bodyPr/>
          <a:lstStyle/>
          <a:p>
            <a:fld id="{AE5259F9-873B-4C61-9A20-CA0AD17647F6}" type="datetimeFigureOut">
              <a:rPr lang="tr-TR" smtClean="0"/>
              <a:t>31.12.2023</a:t>
            </a:fld>
            <a:endParaRPr lang="tr-TR"/>
          </a:p>
        </p:txBody>
      </p:sp>
      <p:sp>
        <p:nvSpPr>
          <p:cNvPr id="6" name="Alt Bilgi Yer Tutucusu 5">
            <a:extLst>
              <a:ext uri="{FF2B5EF4-FFF2-40B4-BE49-F238E27FC236}">
                <a16:creationId xmlns:a16="http://schemas.microsoft.com/office/drawing/2014/main" id="{6FF81FD4-BCDF-1533-2011-FEB5F5F65B7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968D891-504D-48E5-2A82-2B363DED3262}"/>
              </a:ext>
            </a:extLst>
          </p:cNvPr>
          <p:cNvSpPr>
            <a:spLocks noGrp="1"/>
          </p:cNvSpPr>
          <p:nvPr>
            <p:ph type="sldNum" sz="quarter" idx="12"/>
          </p:nvPr>
        </p:nvSpPr>
        <p:spPr/>
        <p:txBody>
          <a:bodyPr/>
          <a:lstStyle/>
          <a:p>
            <a:fld id="{4D2CF56A-0107-4E23-89CD-3233EA00B5FE}" type="slidenum">
              <a:rPr lang="tr-TR" smtClean="0"/>
              <a:t>‹#›</a:t>
            </a:fld>
            <a:endParaRPr lang="tr-TR"/>
          </a:p>
        </p:txBody>
      </p:sp>
    </p:spTree>
    <p:extLst>
      <p:ext uri="{BB962C8B-B14F-4D97-AF65-F5344CB8AC3E}">
        <p14:creationId xmlns:p14="http://schemas.microsoft.com/office/powerpoint/2010/main" val="371542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3.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5.png"/><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5.xml"/><Relationship Id="rId3" Type="http://schemas.openxmlformats.org/officeDocument/2006/relationships/slideLayout" Target="../slideLayouts/slideLayout63.xml"/><Relationship Id="rId21" Type="http://schemas.openxmlformats.org/officeDocument/2006/relationships/image" Target="../media/image4.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3.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F5814D8-A3A1-78F1-220D-B2C636C2E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81059BE-95EC-6416-8D0F-AA57454C5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9EE4D61-C8F0-DFE9-2E00-76B247BB8F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5259F9-873B-4C61-9A20-CA0AD17647F6}" type="datetimeFigureOut">
              <a:rPr lang="tr-TR" smtClean="0"/>
              <a:t>31.12.2023</a:t>
            </a:fld>
            <a:endParaRPr lang="tr-TR"/>
          </a:p>
        </p:txBody>
      </p:sp>
      <p:sp>
        <p:nvSpPr>
          <p:cNvPr id="5" name="Alt Bilgi Yer Tutucusu 4">
            <a:extLst>
              <a:ext uri="{FF2B5EF4-FFF2-40B4-BE49-F238E27FC236}">
                <a16:creationId xmlns:a16="http://schemas.microsoft.com/office/drawing/2014/main" id="{D2BE597A-F64E-1D7B-797E-4E5CD1E011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8CF888AE-2348-98B3-D61D-4CE927459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CF56A-0107-4E23-89CD-3233EA00B5FE}" type="slidenum">
              <a:rPr lang="tr-TR" smtClean="0"/>
              <a:t>‹#›</a:t>
            </a:fld>
            <a:endParaRPr lang="tr-TR"/>
          </a:p>
        </p:txBody>
      </p:sp>
    </p:spTree>
    <p:extLst>
      <p:ext uri="{BB962C8B-B14F-4D97-AF65-F5344CB8AC3E}">
        <p14:creationId xmlns:p14="http://schemas.microsoft.com/office/powerpoint/2010/main" val="145833535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5259F9-873B-4C61-9A20-CA0AD17647F6}" type="datetimeFigureOut">
              <a:rPr lang="tr-TR" smtClean="0"/>
              <a:t>31.12.2023</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D2CF56A-0107-4E23-89CD-3233EA00B5FE}" type="slidenum">
              <a:rPr lang="tr-TR" smtClean="0"/>
              <a:t>‹#›</a:t>
            </a:fld>
            <a:endParaRPr lang="tr-TR"/>
          </a:p>
        </p:txBody>
      </p:sp>
    </p:spTree>
    <p:extLst>
      <p:ext uri="{BB962C8B-B14F-4D97-AF65-F5344CB8AC3E}">
        <p14:creationId xmlns:p14="http://schemas.microsoft.com/office/powerpoint/2010/main" val="1189864135"/>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78"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E5259F9-873B-4C61-9A20-CA0AD17647F6}" type="datetimeFigureOut">
              <a:rPr lang="tr-TR" smtClean="0"/>
              <a:t>31.12.2023</a:t>
            </a:fld>
            <a:endParaRPr lang="tr-T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tr-T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D2CF56A-0107-4E23-89CD-3233EA00B5FE}" type="slidenum">
              <a:rPr lang="tr-TR" smtClean="0"/>
              <a:t>‹#›</a:t>
            </a:fld>
            <a:endParaRPr lang="tr-T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48238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5259F9-873B-4C61-9A20-CA0AD17647F6}" type="datetimeFigureOut">
              <a:rPr lang="tr-TR" smtClean="0"/>
              <a:t>31.12.2023</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D2CF56A-0107-4E23-89CD-3233EA00B5FE}" type="slidenum">
              <a:rPr lang="tr-TR" smtClean="0"/>
              <a:t>‹#›</a:t>
            </a:fld>
            <a:endParaRPr lang="tr-TR"/>
          </a:p>
        </p:txBody>
      </p:sp>
    </p:spTree>
    <p:extLst>
      <p:ext uri="{BB962C8B-B14F-4D97-AF65-F5344CB8AC3E}">
        <p14:creationId xmlns:p14="http://schemas.microsoft.com/office/powerpoint/2010/main" val="4291818558"/>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E5259F9-873B-4C61-9A20-CA0AD17647F6}" type="datetimeFigureOut">
              <a:rPr lang="tr-TR" smtClean="0"/>
              <a:t>31.12.2023</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D2CF56A-0107-4E23-89CD-3233EA00B5FE}" type="slidenum">
              <a:rPr lang="tr-TR" smtClean="0"/>
              <a:t>‹#›</a:t>
            </a:fld>
            <a:endParaRPr lang="tr-TR"/>
          </a:p>
        </p:txBody>
      </p:sp>
    </p:spTree>
    <p:extLst>
      <p:ext uri="{BB962C8B-B14F-4D97-AF65-F5344CB8AC3E}">
        <p14:creationId xmlns:p14="http://schemas.microsoft.com/office/powerpoint/2010/main" val="195855793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jpe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2.jpe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5EA209-CDDC-D0C9-15A5-5CCDF114781B}"/>
              </a:ext>
            </a:extLst>
          </p:cNvPr>
          <p:cNvSpPr>
            <a:spLocks noGrp="1"/>
          </p:cNvSpPr>
          <p:nvPr>
            <p:ph type="ctrTitle"/>
          </p:nvPr>
        </p:nvSpPr>
        <p:spPr>
          <a:xfrm>
            <a:off x="890338" y="640080"/>
            <a:ext cx="3734014" cy="3566160"/>
          </a:xfrm>
        </p:spPr>
        <p:txBody>
          <a:bodyPr anchor="b">
            <a:normAutofit fontScale="90000"/>
          </a:bodyPr>
          <a:lstStyle/>
          <a:p>
            <a:r>
              <a:rPr lang="tr-TR" sz="4000" b="1" dirty="0"/>
              <a:t>Beyin Tümörü Teşhisi ve Tedavi Planlaması için Yapay Zeka Destekli Web Uygulaması</a:t>
            </a:r>
          </a:p>
        </p:txBody>
      </p:sp>
      <p:sp>
        <p:nvSpPr>
          <p:cNvPr id="3" name="Alt Başlık 2">
            <a:extLst>
              <a:ext uri="{FF2B5EF4-FFF2-40B4-BE49-F238E27FC236}">
                <a16:creationId xmlns:a16="http://schemas.microsoft.com/office/drawing/2014/main" id="{957E36F4-D555-FD28-25B5-E5FB542DBC65}"/>
              </a:ext>
            </a:extLst>
          </p:cNvPr>
          <p:cNvSpPr>
            <a:spLocks noGrp="1"/>
          </p:cNvSpPr>
          <p:nvPr>
            <p:ph type="subTitle" idx="1"/>
          </p:nvPr>
        </p:nvSpPr>
        <p:spPr>
          <a:xfrm>
            <a:off x="890339" y="4636008"/>
            <a:ext cx="3734014" cy="1572768"/>
          </a:xfrm>
        </p:spPr>
        <p:txBody>
          <a:bodyPr>
            <a:normAutofit/>
          </a:bodyPr>
          <a:lstStyle/>
          <a:p>
            <a:pPr algn="l"/>
            <a:r>
              <a:rPr lang="tr-TR"/>
              <a:t>Hasan </a:t>
            </a:r>
            <a:r>
              <a:rPr lang="tr-TR" dirty="0"/>
              <a:t>Can Çelik</a:t>
            </a:r>
          </a:p>
        </p:txBody>
      </p:sp>
      <p:pic>
        <p:nvPicPr>
          <p:cNvPr id="8" name="Resim 7" descr="sanat, ekran görüntüsü, resim içeren bir resim">
            <a:extLst>
              <a:ext uri="{FF2B5EF4-FFF2-40B4-BE49-F238E27FC236}">
                <a16:creationId xmlns:a16="http://schemas.microsoft.com/office/drawing/2014/main" id="{5E6570EB-0419-E07A-0665-3C9857003875}"/>
              </a:ext>
            </a:extLst>
          </p:cNvPr>
          <p:cNvPicPr>
            <a:picLocks noChangeAspect="1"/>
          </p:cNvPicPr>
          <p:nvPr/>
        </p:nvPicPr>
        <p:blipFill rotWithShape="1">
          <a:blip r:embed="rId3">
            <a:extLst>
              <a:ext uri="{28A0092B-C50C-407E-A947-70E740481C1C}">
                <a14:useLocalDpi xmlns:a14="http://schemas.microsoft.com/office/drawing/2010/main" val="0"/>
              </a:ext>
            </a:extLst>
          </a:blip>
          <a:srcRect t="302"/>
          <a:stretch/>
        </p:blipFill>
        <p:spPr>
          <a:xfrm>
            <a:off x="4624352" y="10"/>
            <a:ext cx="756612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5623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Resim 34" descr="resim, sanat, ekran görüntüsü, iç mekan içeren bir resim&#10;&#10;Açıklama otomatik olarak oluşturuldu">
            <a:extLst>
              <a:ext uri="{FF2B5EF4-FFF2-40B4-BE49-F238E27FC236}">
                <a16:creationId xmlns:a16="http://schemas.microsoft.com/office/drawing/2014/main" id="{BB95121E-67F2-B12D-5081-A64711C7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12191999" cy="2902432"/>
          </a:xfrm>
          <a:prstGeom prst="rect">
            <a:avLst/>
          </a:prstGeom>
        </p:spPr>
      </p:pic>
      <p:sp>
        <p:nvSpPr>
          <p:cNvPr id="5" name="Text 2"/>
          <p:cNvSpPr/>
          <p:nvPr/>
        </p:nvSpPr>
        <p:spPr>
          <a:xfrm>
            <a:off x="3047444" y="482544"/>
            <a:ext cx="5765800" cy="578644"/>
          </a:xfrm>
          <a:prstGeom prst="rect">
            <a:avLst/>
          </a:prstGeom>
          <a:noFill/>
          <a:ln/>
        </p:spPr>
        <p:txBody>
          <a:bodyPr wrap="none" rtlCol="0" anchor="t"/>
          <a:lstStyle/>
          <a:p>
            <a:pPr>
              <a:lnSpc>
                <a:spcPts val="4556"/>
              </a:lnSpc>
            </a:pPr>
            <a:r>
              <a:rPr lang="en-US" sz="3645" b="1" dirty="0" err="1">
                <a:solidFill>
                  <a:srgbClr val="101014"/>
                </a:solidFill>
                <a:latin typeface="Playfair Display" pitchFamily="34" charset="0"/>
                <a:ea typeface="Playfair Display" pitchFamily="34" charset="-122"/>
                <a:cs typeface="Playfair Display" pitchFamily="34" charset="-120"/>
              </a:rPr>
              <a:t>Kullanıla</a:t>
            </a:r>
            <a:r>
              <a:rPr lang="tr-TR" sz="3645" b="1" dirty="0">
                <a:solidFill>
                  <a:srgbClr val="101014"/>
                </a:solidFill>
                <a:latin typeface="Playfair Display" pitchFamily="34" charset="0"/>
                <a:ea typeface="Playfair Display" pitchFamily="34" charset="-122"/>
                <a:cs typeface="Playfair Display" pitchFamily="34" charset="-120"/>
              </a:rPr>
              <a:t>n</a:t>
            </a:r>
            <a:r>
              <a:rPr lang="en-US" sz="3645" b="1" dirty="0">
                <a:solidFill>
                  <a:srgbClr val="101014"/>
                </a:solidFill>
                <a:latin typeface="Playfair Display" pitchFamily="34" charset="0"/>
                <a:ea typeface="Playfair Display" pitchFamily="34" charset="-122"/>
                <a:cs typeface="Playfair Display" pitchFamily="34" charset="-120"/>
              </a:rPr>
              <a:t> </a:t>
            </a:r>
            <a:r>
              <a:rPr lang="tr-TR" sz="3645" b="1" dirty="0">
                <a:solidFill>
                  <a:srgbClr val="101014"/>
                </a:solidFill>
                <a:latin typeface="Playfair Display" pitchFamily="34" charset="0"/>
                <a:ea typeface="Playfair Display" pitchFamily="34" charset="-122"/>
                <a:cs typeface="Playfair Display" pitchFamily="34" charset="-120"/>
              </a:rPr>
              <a:t>Teknolojiler</a:t>
            </a:r>
            <a:endParaRPr lang="en-US" sz="3645" dirty="0"/>
          </a:p>
        </p:txBody>
      </p:sp>
      <p:sp>
        <p:nvSpPr>
          <p:cNvPr id="6" name="Shape 3"/>
          <p:cNvSpPr/>
          <p:nvPr/>
        </p:nvSpPr>
        <p:spPr>
          <a:xfrm>
            <a:off x="178460" y="1562734"/>
            <a:ext cx="416619" cy="416619"/>
          </a:xfrm>
          <a:prstGeom prst="roundRect">
            <a:avLst>
              <a:gd name="adj" fmla="val 26667"/>
            </a:avLst>
          </a:prstGeom>
          <a:solidFill>
            <a:srgbClr val="E4E4ED"/>
          </a:solidFill>
          <a:ln/>
        </p:spPr>
        <p:txBody>
          <a:bodyPr/>
          <a:lstStyle/>
          <a:p>
            <a:endParaRPr lang="tr-TR" sz="1500"/>
          </a:p>
        </p:txBody>
      </p:sp>
      <p:sp>
        <p:nvSpPr>
          <p:cNvPr id="7" name="Text 4"/>
          <p:cNvSpPr/>
          <p:nvPr/>
        </p:nvSpPr>
        <p:spPr>
          <a:xfrm>
            <a:off x="332745" y="1597460"/>
            <a:ext cx="1079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1</a:t>
            </a:r>
            <a:endParaRPr lang="en-US" sz="2187" dirty="0"/>
          </a:p>
        </p:txBody>
      </p:sp>
      <p:sp>
        <p:nvSpPr>
          <p:cNvPr id="8" name="Text 5"/>
          <p:cNvSpPr/>
          <p:nvPr/>
        </p:nvSpPr>
        <p:spPr>
          <a:xfrm>
            <a:off x="780221" y="1626332"/>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TensorFlow</a:t>
            </a:r>
            <a:endParaRPr lang="en-US" sz="1822" dirty="0"/>
          </a:p>
        </p:txBody>
      </p:sp>
      <p:sp>
        <p:nvSpPr>
          <p:cNvPr id="9" name="Text 6"/>
          <p:cNvSpPr/>
          <p:nvPr/>
        </p:nvSpPr>
        <p:spPr>
          <a:xfrm>
            <a:off x="780221" y="2026680"/>
            <a:ext cx="2206625" cy="1184672"/>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Yapay zeka modelimizi oluşturmak ve eğitmek için TensorFlow'u kullanıyoruz.</a:t>
            </a:r>
            <a:endParaRPr lang="en-US" sz="1458" dirty="0"/>
          </a:p>
        </p:txBody>
      </p:sp>
      <p:sp>
        <p:nvSpPr>
          <p:cNvPr id="10" name="Shape 7"/>
          <p:cNvSpPr/>
          <p:nvPr/>
        </p:nvSpPr>
        <p:spPr>
          <a:xfrm>
            <a:off x="2634475" y="1544200"/>
            <a:ext cx="416619" cy="416619"/>
          </a:xfrm>
          <a:prstGeom prst="roundRect">
            <a:avLst>
              <a:gd name="adj" fmla="val 26667"/>
            </a:avLst>
          </a:prstGeom>
          <a:solidFill>
            <a:srgbClr val="E4E4ED"/>
          </a:solidFill>
          <a:ln/>
        </p:spPr>
        <p:txBody>
          <a:bodyPr/>
          <a:lstStyle/>
          <a:p>
            <a:endParaRPr lang="tr-TR" sz="1500"/>
          </a:p>
        </p:txBody>
      </p:sp>
      <p:sp>
        <p:nvSpPr>
          <p:cNvPr id="11" name="Text 8"/>
          <p:cNvSpPr/>
          <p:nvPr/>
        </p:nvSpPr>
        <p:spPr>
          <a:xfrm>
            <a:off x="2769710" y="1578926"/>
            <a:ext cx="1460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2</a:t>
            </a:r>
            <a:endParaRPr lang="en-US" sz="2187" dirty="0"/>
          </a:p>
        </p:txBody>
      </p:sp>
      <p:sp>
        <p:nvSpPr>
          <p:cNvPr id="12" name="Text 9"/>
          <p:cNvSpPr/>
          <p:nvPr/>
        </p:nvSpPr>
        <p:spPr>
          <a:xfrm>
            <a:off x="3236236" y="1607798"/>
            <a:ext cx="1851620" cy="289322"/>
          </a:xfrm>
          <a:prstGeom prst="rect">
            <a:avLst/>
          </a:prstGeom>
          <a:noFill/>
          <a:ln/>
        </p:spPr>
        <p:txBody>
          <a:bodyPr wrap="none" rtlCol="0" anchor="t"/>
          <a:lstStyle/>
          <a:p>
            <a:pPr>
              <a:lnSpc>
                <a:spcPts val="2278"/>
              </a:lnSpc>
            </a:pPr>
            <a:r>
              <a:rPr lang="tr-TR" sz="1822" b="1" dirty="0" err="1">
                <a:solidFill>
                  <a:srgbClr val="101014"/>
                </a:solidFill>
                <a:latin typeface="Playfair Display" pitchFamily="34" charset="0"/>
                <a:ea typeface="Playfair Display" pitchFamily="34" charset="-122"/>
                <a:cs typeface="Playfair Display" pitchFamily="34" charset="-120"/>
              </a:rPr>
              <a:t>Flask</a:t>
            </a:r>
            <a:endParaRPr lang="en-US" sz="1822" dirty="0"/>
          </a:p>
        </p:txBody>
      </p:sp>
      <p:sp>
        <p:nvSpPr>
          <p:cNvPr id="13" name="Text 10"/>
          <p:cNvSpPr/>
          <p:nvPr/>
        </p:nvSpPr>
        <p:spPr>
          <a:xfrm>
            <a:off x="3236236" y="2008146"/>
            <a:ext cx="2206625" cy="1480840"/>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Web tabanlı kullanıcı dostu bir arayüz oluşturmak için kullanıyoruz.</a:t>
            </a:r>
            <a:endParaRPr lang="en-US" sz="1458" dirty="0"/>
          </a:p>
        </p:txBody>
      </p:sp>
      <p:sp>
        <p:nvSpPr>
          <p:cNvPr id="14" name="Shape 11"/>
          <p:cNvSpPr/>
          <p:nvPr/>
        </p:nvSpPr>
        <p:spPr>
          <a:xfrm>
            <a:off x="4861880" y="1562735"/>
            <a:ext cx="416619" cy="416619"/>
          </a:xfrm>
          <a:prstGeom prst="roundRect">
            <a:avLst>
              <a:gd name="adj" fmla="val 26667"/>
            </a:avLst>
          </a:prstGeom>
          <a:solidFill>
            <a:srgbClr val="E4E4ED"/>
          </a:solidFill>
          <a:ln/>
        </p:spPr>
        <p:txBody>
          <a:bodyPr/>
          <a:lstStyle/>
          <a:p>
            <a:endParaRPr lang="tr-TR" sz="1500"/>
          </a:p>
        </p:txBody>
      </p:sp>
      <p:sp>
        <p:nvSpPr>
          <p:cNvPr id="15" name="Text 12"/>
          <p:cNvSpPr/>
          <p:nvPr/>
        </p:nvSpPr>
        <p:spPr>
          <a:xfrm>
            <a:off x="5003514" y="1560563"/>
            <a:ext cx="1333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3</a:t>
            </a:r>
            <a:endParaRPr lang="en-US" sz="2187" dirty="0"/>
          </a:p>
        </p:txBody>
      </p:sp>
      <p:sp>
        <p:nvSpPr>
          <p:cNvPr id="16" name="Text 13"/>
          <p:cNvSpPr/>
          <p:nvPr/>
        </p:nvSpPr>
        <p:spPr>
          <a:xfrm>
            <a:off x="5463641" y="1626333"/>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OpenAI GPT</a:t>
            </a:r>
            <a:endParaRPr lang="en-US" sz="1822" dirty="0"/>
          </a:p>
        </p:txBody>
      </p:sp>
      <p:sp>
        <p:nvSpPr>
          <p:cNvPr id="17" name="Text 14"/>
          <p:cNvSpPr/>
          <p:nvPr/>
        </p:nvSpPr>
        <p:spPr>
          <a:xfrm>
            <a:off x="5463641" y="2026681"/>
            <a:ext cx="2206625" cy="1184672"/>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T</a:t>
            </a:r>
            <a:r>
              <a:rPr lang="en-US" sz="1458" dirty="0" err="1">
                <a:solidFill>
                  <a:srgbClr val="39393C"/>
                </a:solidFill>
                <a:latin typeface="Open Sans" pitchFamily="34" charset="0"/>
                <a:ea typeface="Open Sans" pitchFamily="34" charset="-122"/>
                <a:cs typeface="Open Sans" pitchFamily="34" charset="-120"/>
              </a:rPr>
              <a:t>edavi</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planlama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sürecinde</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öneriler</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sunmak</a:t>
            </a:r>
            <a:r>
              <a:rPr lang="tr-TR" sz="1458" dirty="0">
                <a:solidFill>
                  <a:srgbClr val="39393C"/>
                </a:solidFill>
                <a:latin typeface="Open Sans" pitchFamily="34" charset="0"/>
                <a:ea typeface="Open Sans" pitchFamily="34" charset="-122"/>
                <a:cs typeface="Open Sans" pitchFamily="34" charset="-120"/>
              </a:rPr>
              <a:t> için kullanıyoruz </a:t>
            </a:r>
            <a:endParaRPr lang="en-US" sz="1458" dirty="0"/>
          </a:p>
        </p:txBody>
      </p:sp>
      <p:sp>
        <p:nvSpPr>
          <p:cNvPr id="21" name="Shape 11">
            <a:extLst>
              <a:ext uri="{FF2B5EF4-FFF2-40B4-BE49-F238E27FC236}">
                <a16:creationId xmlns:a16="http://schemas.microsoft.com/office/drawing/2014/main" id="{582ED94B-36B9-7698-CD6D-502FD001A4F1}"/>
              </a:ext>
            </a:extLst>
          </p:cNvPr>
          <p:cNvSpPr/>
          <p:nvPr/>
        </p:nvSpPr>
        <p:spPr>
          <a:xfrm>
            <a:off x="7120778" y="1607229"/>
            <a:ext cx="416619" cy="416619"/>
          </a:xfrm>
          <a:prstGeom prst="roundRect">
            <a:avLst>
              <a:gd name="adj" fmla="val 26667"/>
            </a:avLst>
          </a:prstGeom>
          <a:solidFill>
            <a:srgbClr val="E4E4ED"/>
          </a:solidFill>
          <a:ln/>
        </p:spPr>
        <p:txBody>
          <a:bodyPr/>
          <a:lstStyle/>
          <a:p>
            <a:endParaRPr lang="tr-TR" sz="1500"/>
          </a:p>
        </p:txBody>
      </p:sp>
      <p:sp>
        <p:nvSpPr>
          <p:cNvPr id="22" name="Text 13">
            <a:extLst>
              <a:ext uri="{FF2B5EF4-FFF2-40B4-BE49-F238E27FC236}">
                <a16:creationId xmlns:a16="http://schemas.microsoft.com/office/drawing/2014/main" id="{C2720737-94EE-9D1C-3C44-1963DF9C817B}"/>
              </a:ext>
            </a:extLst>
          </p:cNvPr>
          <p:cNvSpPr/>
          <p:nvPr/>
        </p:nvSpPr>
        <p:spPr>
          <a:xfrm>
            <a:off x="7673113" y="1670827"/>
            <a:ext cx="1851620" cy="289322"/>
          </a:xfrm>
          <a:prstGeom prst="rect">
            <a:avLst/>
          </a:prstGeom>
          <a:noFill/>
          <a:ln/>
        </p:spPr>
        <p:txBody>
          <a:bodyPr wrap="none" rtlCol="0" anchor="t"/>
          <a:lstStyle/>
          <a:p>
            <a:pPr>
              <a:lnSpc>
                <a:spcPts val="2278"/>
              </a:lnSpc>
            </a:pPr>
            <a:r>
              <a:rPr lang="tr-TR" sz="1822" b="1" dirty="0">
                <a:solidFill>
                  <a:srgbClr val="101014"/>
                </a:solidFill>
                <a:latin typeface="Playfair Display" pitchFamily="34" charset="0"/>
              </a:rPr>
              <a:t>Python</a:t>
            </a:r>
            <a:endParaRPr lang="en-US" sz="1822" dirty="0"/>
          </a:p>
        </p:txBody>
      </p:sp>
      <p:sp>
        <p:nvSpPr>
          <p:cNvPr id="23" name="Text 14">
            <a:extLst>
              <a:ext uri="{FF2B5EF4-FFF2-40B4-BE49-F238E27FC236}">
                <a16:creationId xmlns:a16="http://schemas.microsoft.com/office/drawing/2014/main" id="{497C60CB-72A7-BB31-2438-7C870C646184}"/>
              </a:ext>
            </a:extLst>
          </p:cNvPr>
          <p:cNvSpPr/>
          <p:nvPr/>
        </p:nvSpPr>
        <p:spPr>
          <a:xfrm>
            <a:off x="7673113" y="2071175"/>
            <a:ext cx="2280263" cy="1079798"/>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Ana programlama dili olarak kullanılmaktadır.</a:t>
            </a:r>
            <a:endParaRPr lang="en-US" sz="1458" dirty="0"/>
          </a:p>
        </p:txBody>
      </p:sp>
      <p:sp>
        <p:nvSpPr>
          <p:cNvPr id="27" name="Text 12">
            <a:extLst>
              <a:ext uri="{FF2B5EF4-FFF2-40B4-BE49-F238E27FC236}">
                <a16:creationId xmlns:a16="http://schemas.microsoft.com/office/drawing/2014/main" id="{988F8390-A7A3-FDC6-0988-08A1B847511E}"/>
              </a:ext>
            </a:extLst>
          </p:cNvPr>
          <p:cNvSpPr/>
          <p:nvPr/>
        </p:nvSpPr>
        <p:spPr>
          <a:xfrm>
            <a:off x="7239830" y="1605057"/>
            <a:ext cx="133350" cy="347068"/>
          </a:xfrm>
          <a:prstGeom prst="rect">
            <a:avLst/>
          </a:prstGeom>
          <a:noFill/>
          <a:ln/>
        </p:spPr>
        <p:txBody>
          <a:bodyPr wrap="none" rtlCol="0" anchor="t"/>
          <a:lstStyle/>
          <a:p>
            <a:pPr algn="ctr">
              <a:lnSpc>
                <a:spcPts val="2734"/>
              </a:lnSpc>
            </a:pPr>
            <a:r>
              <a:rPr lang="tr-TR" sz="2187" b="1" dirty="0">
                <a:solidFill>
                  <a:srgbClr val="101014"/>
                </a:solidFill>
                <a:latin typeface="Playfair Display" pitchFamily="34" charset="0"/>
                <a:ea typeface="Playfair Display" pitchFamily="34" charset="-122"/>
                <a:cs typeface="Playfair Display" pitchFamily="34" charset="-120"/>
              </a:rPr>
              <a:t>4</a:t>
            </a:r>
            <a:endParaRPr lang="en-US" sz="2187" dirty="0"/>
          </a:p>
        </p:txBody>
      </p:sp>
      <p:sp>
        <p:nvSpPr>
          <p:cNvPr id="28" name="Shape 11">
            <a:extLst>
              <a:ext uri="{FF2B5EF4-FFF2-40B4-BE49-F238E27FC236}">
                <a16:creationId xmlns:a16="http://schemas.microsoft.com/office/drawing/2014/main" id="{F7326784-CFEF-F7D1-8BB7-C120F8F71B7F}"/>
              </a:ext>
            </a:extLst>
          </p:cNvPr>
          <p:cNvSpPr/>
          <p:nvPr/>
        </p:nvSpPr>
        <p:spPr>
          <a:xfrm>
            <a:off x="9506563" y="1552550"/>
            <a:ext cx="416619" cy="416619"/>
          </a:xfrm>
          <a:prstGeom prst="roundRect">
            <a:avLst>
              <a:gd name="adj" fmla="val 26667"/>
            </a:avLst>
          </a:prstGeom>
          <a:solidFill>
            <a:srgbClr val="E4E4ED"/>
          </a:solidFill>
          <a:ln/>
        </p:spPr>
        <p:txBody>
          <a:bodyPr/>
          <a:lstStyle/>
          <a:p>
            <a:endParaRPr lang="tr-TR" sz="1500"/>
          </a:p>
        </p:txBody>
      </p:sp>
      <p:sp>
        <p:nvSpPr>
          <p:cNvPr id="29" name="Text 13">
            <a:extLst>
              <a:ext uri="{FF2B5EF4-FFF2-40B4-BE49-F238E27FC236}">
                <a16:creationId xmlns:a16="http://schemas.microsoft.com/office/drawing/2014/main" id="{F8DE4611-7CF9-A99F-8098-1E6F423385A4}"/>
              </a:ext>
            </a:extLst>
          </p:cNvPr>
          <p:cNvSpPr/>
          <p:nvPr/>
        </p:nvSpPr>
        <p:spPr>
          <a:xfrm>
            <a:off x="10077434" y="1616148"/>
            <a:ext cx="1851620" cy="289322"/>
          </a:xfrm>
          <a:prstGeom prst="rect">
            <a:avLst/>
          </a:prstGeom>
          <a:noFill/>
          <a:ln/>
        </p:spPr>
        <p:txBody>
          <a:bodyPr wrap="none" rtlCol="0" anchor="t"/>
          <a:lstStyle/>
          <a:p>
            <a:pPr>
              <a:lnSpc>
                <a:spcPts val="2278"/>
              </a:lnSpc>
            </a:pPr>
            <a:r>
              <a:rPr lang="tr-TR" sz="1822" b="1" dirty="0" err="1">
                <a:solidFill>
                  <a:srgbClr val="101014"/>
                </a:solidFill>
                <a:latin typeface="Playfair Display" pitchFamily="34" charset="0"/>
              </a:rPr>
              <a:t>Numpy</a:t>
            </a:r>
            <a:r>
              <a:rPr lang="tr-TR" sz="1822" b="1" dirty="0">
                <a:solidFill>
                  <a:srgbClr val="101014"/>
                </a:solidFill>
                <a:latin typeface="Playfair Display" pitchFamily="34" charset="0"/>
              </a:rPr>
              <a:t> ve </a:t>
            </a:r>
            <a:r>
              <a:rPr lang="tr-TR" sz="1822" b="1" dirty="0" err="1">
                <a:solidFill>
                  <a:srgbClr val="101014"/>
                </a:solidFill>
                <a:latin typeface="Playfair Display" pitchFamily="34" charset="0"/>
              </a:rPr>
              <a:t>Pandas</a:t>
            </a:r>
            <a:endParaRPr lang="en-US" sz="1822" dirty="0"/>
          </a:p>
        </p:txBody>
      </p:sp>
      <p:sp>
        <p:nvSpPr>
          <p:cNvPr id="30" name="Text 14">
            <a:extLst>
              <a:ext uri="{FF2B5EF4-FFF2-40B4-BE49-F238E27FC236}">
                <a16:creationId xmlns:a16="http://schemas.microsoft.com/office/drawing/2014/main" id="{F6BDF0BF-4732-91AF-2382-9642F6CAC0B9}"/>
              </a:ext>
            </a:extLst>
          </p:cNvPr>
          <p:cNvSpPr/>
          <p:nvPr/>
        </p:nvSpPr>
        <p:spPr>
          <a:xfrm>
            <a:off x="10108324" y="2016496"/>
            <a:ext cx="2280263" cy="1079798"/>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Veri Manipülasyonu süreçleri için kullanılmaktadır.</a:t>
            </a:r>
            <a:endParaRPr lang="en-US" sz="1458" dirty="0"/>
          </a:p>
        </p:txBody>
      </p:sp>
      <p:sp>
        <p:nvSpPr>
          <p:cNvPr id="31" name="Text 12">
            <a:extLst>
              <a:ext uri="{FF2B5EF4-FFF2-40B4-BE49-F238E27FC236}">
                <a16:creationId xmlns:a16="http://schemas.microsoft.com/office/drawing/2014/main" id="{76CC18A3-D141-2CC3-B294-F066101ED1DA}"/>
              </a:ext>
            </a:extLst>
          </p:cNvPr>
          <p:cNvSpPr/>
          <p:nvPr/>
        </p:nvSpPr>
        <p:spPr>
          <a:xfrm>
            <a:off x="9625615" y="1550378"/>
            <a:ext cx="133350" cy="347068"/>
          </a:xfrm>
          <a:prstGeom prst="rect">
            <a:avLst/>
          </a:prstGeom>
          <a:noFill/>
          <a:ln/>
        </p:spPr>
        <p:txBody>
          <a:bodyPr wrap="none" rtlCol="0" anchor="t"/>
          <a:lstStyle/>
          <a:p>
            <a:pPr algn="ctr">
              <a:lnSpc>
                <a:spcPts val="2734"/>
              </a:lnSpc>
            </a:pPr>
            <a:r>
              <a:rPr lang="tr-TR" sz="2187" b="1" dirty="0">
                <a:solidFill>
                  <a:srgbClr val="101014"/>
                </a:solidFill>
                <a:latin typeface="Playfair Display" pitchFamily="34" charset="0"/>
              </a:rPr>
              <a:t>5</a:t>
            </a:r>
            <a:endParaRPr lang="en-US" sz="21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Nöroloji kliniğinde insan beyninin taraması">
            <a:extLst>
              <a:ext uri="{FF2B5EF4-FFF2-40B4-BE49-F238E27FC236}">
                <a16:creationId xmlns:a16="http://schemas.microsoft.com/office/drawing/2014/main" id="{739EFB06-DC34-8FB9-5882-0266A3EE5808}"/>
              </a:ext>
            </a:extLst>
          </p:cNvPr>
          <p:cNvPicPr>
            <a:picLocks noChangeAspect="1"/>
          </p:cNvPicPr>
          <p:nvPr/>
        </p:nvPicPr>
        <p:blipFill rotWithShape="1">
          <a:blip r:embed="rId3">
            <a:duotone>
              <a:prstClr val="black"/>
              <a:schemeClr val="tx2">
                <a:tint val="45000"/>
                <a:satMod val="400000"/>
              </a:schemeClr>
            </a:duotone>
            <a:alphaModFix amt="40000"/>
          </a:blip>
          <a:srcRect t="15654" b="9346"/>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5D73542B-109B-D765-22BE-74D964348256}"/>
              </a:ext>
            </a:extLst>
          </p:cNvPr>
          <p:cNvSpPr>
            <a:spLocks noGrp="1"/>
          </p:cNvSpPr>
          <p:nvPr>
            <p:ph type="title"/>
          </p:nvPr>
        </p:nvSpPr>
        <p:spPr/>
        <p:txBody>
          <a:bodyPr>
            <a:normAutofit/>
          </a:bodyPr>
          <a:lstStyle/>
          <a:p>
            <a:pPr algn="ctr"/>
            <a:r>
              <a:rPr lang="tr-TR" dirty="0"/>
              <a:t>Veri Seti Hakkında Bilgiler</a:t>
            </a:r>
          </a:p>
        </p:txBody>
      </p:sp>
      <p:graphicFrame>
        <p:nvGraphicFramePr>
          <p:cNvPr id="46" name="İçerik Yer Tutucusu 2">
            <a:extLst>
              <a:ext uri="{FF2B5EF4-FFF2-40B4-BE49-F238E27FC236}">
                <a16:creationId xmlns:a16="http://schemas.microsoft.com/office/drawing/2014/main" id="{2F2246E6-A7C1-E495-2A5A-54BD2DC719CD}"/>
              </a:ext>
            </a:extLst>
          </p:cNvPr>
          <p:cNvGraphicFramePr>
            <a:graphicFrameLocks noGrp="1"/>
          </p:cNvGraphicFramePr>
          <p:nvPr>
            <p:ph idx="1"/>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13188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1B66A0-C091-668E-175B-6A71B5B16B3C}"/>
              </a:ext>
            </a:extLst>
          </p:cNvPr>
          <p:cNvSpPr>
            <a:spLocks noGrp="1"/>
          </p:cNvSpPr>
          <p:nvPr>
            <p:ph type="title"/>
          </p:nvPr>
        </p:nvSpPr>
        <p:spPr>
          <a:xfrm>
            <a:off x="1097280" y="516835"/>
            <a:ext cx="5977937" cy="1666501"/>
          </a:xfrm>
        </p:spPr>
        <p:txBody>
          <a:bodyPr>
            <a:normAutofit fontScale="90000"/>
          </a:bodyPr>
          <a:lstStyle/>
          <a:p>
            <a:r>
              <a:rPr lang="tr-TR" sz="4000">
                <a:solidFill>
                  <a:srgbClr val="FFFFFF"/>
                </a:solidFill>
              </a:rPr>
              <a:t>Beyin Tümör Sınıflandırma Modelinin Hazırlanması</a:t>
            </a:r>
          </a:p>
        </p:txBody>
      </p:sp>
      <p:graphicFrame>
        <p:nvGraphicFramePr>
          <p:cNvPr id="21" name="İçerik Yer Tutucusu 2">
            <a:extLst>
              <a:ext uri="{FF2B5EF4-FFF2-40B4-BE49-F238E27FC236}">
                <a16:creationId xmlns:a16="http://schemas.microsoft.com/office/drawing/2014/main" id="{321F33FE-E80B-DCF1-5578-1CDDFC3EE71D}"/>
              </a:ext>
            </a:extLst>
          </p:cNvPr>
          <p:cNvGraphicFramePr>
            <a:graphicFrameLocks noGrp="1"/>
          </p:cNvGraphicFramePr>
          <p:nvPr>
            <p:ph idx="1"/>
          </p:nvPr>
        </p:nvGraphicFramePr>
        <p:xfrm>
          <a:off x="1097279" y="2236304"/>
          <a:ext cx="5977938" cy="365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4" descr="Nöroloji kliniğinde insan beyninin taraması">
            <a:extLst>
              <a:ext uri="{FF2B5EF4-FFF2-40B4-BE49-F238E27FC236}">
                <a16:creationId xmlns:a16="http://schemas.microsoft.com/office/drawing/2014/main" id="{B02C4548-86B0-77B8-384D-FA2AD140C66E}"/>
              </a:ext>
            </a:extLst>
          </p:cNvPr>
          <p:cNvPicPr>
            <a:picLocks noChangeAspect="1"/>
          </p:cNvPicPr>
          <p:nvPr/>
        </p:nvPicPr>
        <p:blipFill rotWithShape="1">
          <a:blip r:embed="rId8"/>
          <a:srcRect l="49699" r="212"/>
          <a:stretch/>
        </p:blipFill>
        <p:spPr>
          <a:xfrm>
            <a:off x="7611902" y="10"/>
            <a:ext cx="4580097" cy="6857990"/>
          </a:xfrm>
          <a:prstGeom prst="rect">
            <a:avLst/>
          </a:prstGeom>
        </p:spPr>
      </p:pic>
    </p:spTree>
    <p:extLst>
      <p:ext uri="{BB962C8B-B14F-4D97-AF65-F5344CB8AC3E}">
        <p14:creationId xmlns:p14="http://schemas.microsoft.com/office/powerpoint/2010/main" val="3697894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tr-TR"/>
          </a:p>
        </p:txBody>
      </p:sp>
      <p:sp>
        <p:nvSpPr>
          <p:cNvPr id="3" name="Shape 1"/>
          <p:cNvSpPr/>
          <p:nvPr/>
        </p:nvSpPr>
        <p:spPr>
          <a:xfrm>
            <a:off x="-222424" y="-1"/>
            <a:ext cx="12414424" cy="6858000"/>
          </a:xfrm>
          <a:prstGeom prst="rect">
            <a:avLst/>
          </a:prstGeom>
          <a:solidFill>
            <a:srgbClr val="FFF8F0"/>
          </a:solidFill>
          <a:ln w="13811">
            <a:solidFill>
              <a:srgbClr val="E5E0DF"/>
            </a:solidFill>
            <a:prstDash val="solid"/>
          </a:ln>
        </p:spPr>
        <p:txBody>
          <a:bodyPr/>
          <a:lstStyle/>
          <a:p>
            <a:endParaRPr lang="tr-TR"/>
          </a:p>
        </p:txBody>
      </p:sp>
      <p:sp>
        <p:nvSpPr>
          <p:cNvPr id="5" name="Text 2"/>
          <p:cNvSpPr/>
          <p:nvPr/>
        </p:nvSpPr>
        <p:spPr>
          <a:xfrm>
            <a:off x="3570858" y="3646945"/>
            <a:ext cx="4337546" cy="578644"/>
          </a:xfrm>
          <a:prstGeom prst="rect">
            <a:avLst/>
          </a:prstGeom>
          <a:noFill/>
          <a:ln/>
        </p:spPr>
        <p:txBody>
          <a:bodyPr wrap="none" rtlCol="0" anchor="t"/>
          <a:lstStyle/>
          <a:p>
            <a:pPr>
              <a:lnSpc>
                <a:spcPts val="4556"/>
              </a:lnSpc>
            </a:pPr>
            <a:r>
              <a:rPr lang="en-US" sz="3645" kern="0" spc="-109" dirty="0">
                <a:solidFill>
                  <a:srgbClr val="2C3F42"/>
                </a:solidFill>
                <a:latin typeface="Bitter" pitchFamily="34" charset="0"/>
                <a:ea typeface="Bitter" pitchFamily="34" charset="-122"/>
                <a:cs typeface="Bitter" pitchFamily="34" charset="-120"/>
              </a:rPr>
              <a:t>Veri Ön İşleme Süreci</a:t>
            </a:r>
            <a:endParaRPr lang="en-US" sz="3645" dirty="0"/>
          </a:p>
        </p:txBody>
      </p:sp>
      <p:sp>
        <p:nvSpPr>
          <p:cNvPr id="6" name="Shape 3"/>
          <p:cNvSpPr/>
          <p:nvPr/>
        </p:nvSpPr>
        <p:spPr>
          <a:xfrm>
            <a:off x="601761" y="4377978"/>
            <a:ext cx="416619" cy="416619"/>
          </a:xfrm>
          <a:prstGeom prst="roundRect">
            <a:avLst>
              <a:gd name="adj" fmla="val 20000"/>
            </a:avLst>
          </a:prstGeom>
          <a:solidFill>
            <a:srgbClr val="FCE2CF"/>
          </a:solidFill>
          <a:ln w="13811">
            <a:solidFill>
              <a:srgbClr val="F9C59F"/>
            </a:solidFill>
            <a:prstDash val="solid"/>
          </a:ln>
        </p:spPr>
        <p:txBody>
          <a:bodyPr/>
          <a:lstStyle/>
          <a:p>
            <a:endParaRPr lang="tr-TR"/>
          </a:p>
        </p:txBody>
      </p:sp>
      <p:sp>
        <p:nvSpPr>
          <p:cNvPr id="7" name="Text 4"/>
          <p:cNvSpPr/>
          <p:nvPr/>
        </p:nvSpPr>
        <p:spPr>
          <a:xfrm>
            <a:off x="754756" y="4412705"/>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Bitter" pitchFamily="34" charset="0"/>
                <a:ea typeface="Bitter" pitchFamily="34" charset="-122"/>
                <a:cs typeface="Bitter" pitchFamily="34" charset="-120"/>
              </a:rPr>
              <a:t>1</a:t>
            </a:r>
            <a:endParaRPr lang="en-US" sz="2187" dirty="0"/>
          </a:p>
        </p:txBody>
      </p:sp>
      <p:sp>
        <p:nvSpPr>
          <p:cNvPr id="8" name="Text 5"/>
          <p:cNvSpPr/>
          <p:nvPr/>
        </p:nvSpPr>
        <p:spPr>
          <a:xfrm>
            <a:off x="1385689" y="4398765"/>
            <a:ext cx="3795911" cy="289322"/>
          </a:xfrm>
          <a:prstGeom prst="rect">
            <a:avLst/>
          </a:prstGeom>
          <a:noFill/>
          <a:ln/>
        </p:spPr>
        <p:txBody>
          <a:bodyPr wrap="none" rtlCol="0" anchor="t"/>
          <a:lstStyle/>
          <a:p>
            <a:pPr>
              <a:lnSpc>
                <a:spcPts val="2278"/>
              </a:lnSpc>
            </a:pPr>
            <a:r>
              <a:rPr lang="en-US" sz="1822" kern="0" spc="-55" dirty="0">
                <a:solidFill>
                  <a:srgbClr val="2B2E3C"/>
                </a:solidFill>
                <a:latin typeface="Bitter" pitchFamily="34" charset="0"/>
                <a:ea typeface="Bitter" pitchFamily="34" charset="-122"/>
                <a:cs typeface="Bitter" pitchFamily="34" charset="-120"/>
              </a:rPr>
              <a:t>Veri</a:t>
            </a:r>
            <a:r>
              <a:rPr lang="tr-TR" sz="1822" kern="0" spc="-55" dirty="0" err="1">
                <a:solidFill>
                  <a:srgbClr val="2B2E3C"/>
                </a:solidFill>
                <a:latin typeface="Bitter" pitchFamily="34" charset="0"/>
                <a:ea typeface="Bitter" pitchFamily="34" charset="-122"/>
                <a:cs typeface="Bitter" pitchFamily="34" charset="-120"/>
              </a:rPr>
              <a:t>lerin</a:t>
            </a:r>
            <a:r>
              <a:rPr lang="tr-TR" sz="1822" kern="0" spc="-55" dirty="0">
                <a:solidFill>
                  <a:srgbClr val="2B2E3C"/>
                </a:solidFill>
                <a:latin typeface="Bitter" pitchFamily="34" charset="0"/>
                <a:ea typeface="Bitter" pitchFamily="34" charset="-122"/>
                <a:cs typeface="Bitter" pitchFamily="34" charset="-120"/>
              </a:rPr>
              <a:t> etiketlendirilmesi ve Depolanması</a:t>
            </a:r>
            <a:endParaRPr lang="en-US" sz="1822" dirty="0"/>
          </a:p>
        </p:txBody>
      </p:sp>
      <p:sp>
        <p:nvSpPr>
          <p:cNvPr id="9" name="Text 6"/>
          <p:cNvSpPr/>
          <p:nvPr/>
        </p:nvSpPr>
        <p:spPr>
          <a:xfrm>
            <a:off x="1385689" y="4778327"/>
            <a:ext cx="3703340" cy="1214700"/>
          </a:xfrm>
          <a:prstGeom prst="rect">
            <a:avLst/>
          </a:prstGeom>
          <a:noFill/>
          <a:ln/>
        </p:spPr>
        <p:txBody>
          <a:bodyPr wrap="square" rtlCol="0" anchor="t"/>
          <a:lstStyle/>
          <a:p>
            <a:pPr>
              <a:lnSpc>
                <a:spcPts val="2332"/>
              </a:lnSpc>
            </a:pPr>
            <a:r>
              <a:rPr lang="en-US" sz="1458" kern="0" spc="-29" dirty="0">
                <a:solidFill>
                  <a:srgbClr val="2B2E3C"/>
                </a:solidFill>
                <a:latin typeface="Open Sans" pitchFamily="34" charset="0"/>
                <a:ea typeface="Open Sans" pitchFamily="34" charset="-122"/>
                <a:cs typeface="Open Sans" pitchFamily="34" charset="-120"/>
              </a:rPr>
              <a:t>Veri </a:t>
            </a:r>
            <a:r>
              <a:rPr lang="en-US" sz="1458" kern="0" spc="-29" dirty="0" err="1">
                <a:solidFill>
                  <a:srgbClr val="2B2E3C"/>
                </a:solidFill>
                <a:latin typeface="Open Sans" pitchFamily="34" charset="0"/>
                <a:ea typeface="Open Sans" pitchFamily="34" charset="-122"/>
                <a:cs typeface="Open Sans" pitchFamily="34" charset="-120"/>
              </a:rPr>
              <a:t>seti</a:t>
            </a:r>
            <a:r>
              <a:rPr lang="tr-TR" sz="1458" kern="0" spc="-29" dirty="0" err="1">
                <a:solidFill>
                  <a:srgbClr val="2B2E3C"/>
                </a:solidFill>
                <a:latin typeface="Open Sans" pitchFamily="34" charset="0"/>
                <a:ea typeface="Open Sans" pitchFamily="34" charset="-122"/>
                <a:cs typeface="Open Sans" pitchFamily="34" charset="-120"/>
              </a:rPr>
              <a:t>ndeki</a:t>
            </a:r>
            <a:r>
              <a:rPr lang="tr-TR" sz="1458" kern="0" spc="-29" dirty="0">
                <a:solidFill>
                  <a:srgbClr val="2B2E3C"/>
                </a:solidFill>
                <a:latin typeface="Open Sans" pitchFamily="34" charset="0"/>
                <a:ea typeface="Open Sans" pitchFamily="34" charset="-122"/>
                <a:cs typeface="Open Sans" pitchFamily="34" charset="-120"/>
              </a:rPr>
              <a:t> </a:t>
            </a:r>
            <a:r>
              <a:rPr lang="en-US" sz="1458" kern="0" spc="-29" dirty="0">
                <a:solidFill>
                  <a:srgbClr val="2B2E3C"/>
                </a:solidFill>
                <a:latin typeface="Open Sans" pitchFamily="34" charset="0"/>
                <a:ea typeface="Open Sans" pitchFamily="34" charset="-122"/>
                <a:cs typeface="Open Sans" pitchFamily="34" charset="-120"/>
              </a:rPr>
              <a:t>, her </a:t>
            </a:r>
            <a:r>
              <a:rPr lang="en-US" sz="1458" kern="0" spc="-29" dirty="0" err="1">
                <a:solidFill>
                  <a:srgbClr val="2B2E3C"/>
                </a:solidFill>
                <a:latin typeface="Open Sans" pitchFamily="34" charset="0"/>
                <a:ea typeface="Open Sans" pitchFamily="34" charset="-122"/>
                <a:cs typeface="Open Sans" pitchFamily="34" charset="-120"/>
              </a:rPr>
              <a:t>sınıf</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için</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belirli</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bir</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klasörde</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bulunan</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görüntülerin</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yolları</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depolanıyor</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ve</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bu</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sınıflar</a:t>
            </a:r>
            <a:r>
              <a:rPr lang="en-US" sz="1458" kern="0" spc="-29" dirty="0">
                <a:solidFill>
                  <a:srgbClr val="2B2E3C"/>
                </a:solidFill>
                <a:latin typeface="Open Sans" pitchFamily="34" charset="0"/>
                <a:ea typeface="Open Sans" pitchFamily="34" charset="-122"/>
                <a:cs typeface="Open Sans" pitchFamily="34" charset="-120"/>
              </a:rPr>
              <a:t> </a:t>
            </a:r>
            <a:r>
              <a:rPr lang="tr-TR" sz="1458" kern="0" spc="-29" dirty="0">
                <a:solidFill>
                  <a:srgbClr val="2B2E3C"/>
                </a:solidFill>
                <a:latin typeface="Open Sans" pitchFamily="34" charset="0"/>
                <a:ea typeface="Open Sans" pitchFamily="34" charset="-122"/>
                <a:cs typeface="Open Sans" pitchFamily="34" charset="-120"/>
              </a:rPr>
              <a:t>etiketlendirme işlemleri yapılıyor</a:t>
            </a:r>
            <a:r>
              <a:rPr lang="en-US" sz="1458" kern="0" spc="-29" dirty="0">
                <a:solidFill>
                  <a:srgbClr val="2B2E3C"/>
                </a:solidFill>
                <a:latin typeface="Open Sans" pitchFamily="34" charset="0"/>
                <a:ea typeface="Open Sans" pitchFamily="34" charset="-122"/>
                <a:cs typeface="Open Sans" pitchFamily="34" charset="-120"/>
              </a:rPr>
              <a:t>.</a:t>
            </a:r>
            <a:endParaRPr lang="en-US" sz="1458" dirty="0"/>
          </a:p>
        </p:txBody>
      </p:sp>
      <p:sp>
        <p:nvSpPr>
          <p:cNvPr id="10" name="Shape 7"/>
          <p:cNvSpPr/>
          <p:nvPr/>
        </p:nvSpPr>
        <p:spPr>
          <a:xfrm>
            <a:off x="5739631" y="4412802"/>
            <a:ext cx="416619" cy="416619"/>
          </a:xfrm>
          <a:prstGeom prst="roundRect">
            <a:avLst>
              <a:gd name="adj" fmla="val 20000"/>
            </a:avLst>
          </a:prstGeom>
          <a:solidFill>
            <a:srgbClr val="FCE2CF"/>
          </a:solidFill>
          <a:ln w="13811">
            <a:solidFill>
              <a:srgbClr val="F9C59F"/>
            </a:solidFill>
            <a:prstDash val="solid"/>
          </a:ln>
        </p:spPr>
        <p:txBody>
          <a:bodyPr/>
          <a:lstStyle/>
          <a:p>
            <a:endParaRPr lang="tr-TR"/>
          </a:p>
        </p:txBody>
      </p:sp>
      <p:sp>
        <p:nvSpPr>
          <p:cNvPr id="11" name="Text 8"/>
          <p:cNvSpPr/>
          <p:nvPr/>
        </p:nvSpPr>
        <p:spPr>
          <a:xfrm>
            <a:off x="5873577" y="4447529"/>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Bitter" pitchFamily="34" charset="0"/>
                <a:ea typeface="Bitter" pitchFamily="34" charset="-122"/>
                <a:cs typeface="Bitter" pitchFamily="34" charset="-120"/>
              </a:rPr>
              <a:t>2</a:t>
            </a:r>
            <a:endParaRPr lang="en-US" sz="2187" dirty="0"/>
          </a:p>
        </p:txBody>
      </p:sp>
      <p:sp>
        <p:nvSpPr>
          <p:cNvPr id="12" name="Text 9"/>
          <p:cNvSpPr/>
          <p:nvPr/>
        </p:nvSpPr>
        <p:spPr>
          <a:xfrm>
            <a:off x="6611158" y="4474170"/>
            <a:ext cx="4003293" cy="289322"/>
          </a:xfrm>
          <a:prstGeom prst="rect">
            <a:avLst/>
          </a:prstGeom>
          <a:noFill/>
          <a:ln/>
        </p:spPr>
        <p:txBody>
          <a:bodyPr wrap="none" rtlCol="0" anchor="t"/>
          <a:lstStyle/>
          <a:p>
            <a:pPr>
              <a:lnSpc>
                <a:spcPts val="2278"/>
              </a:lnSpc>
            </a:pPr>
            <a:r>
              <a:rPr lang="en-US" sz="1822" kern="0" spc="-55" dirty="0" err="1">
                <a:solidFill>
                  <a:srgbClr val="2B2E3C"/>
                </a:solidFill>
                <a:latin typeface="Bitter" pitchFamily="34" charset="0"/>
                <a:ea typeface="Bitter" pitchFamily="34" charset="-122"/>
                <a:cs typeface="Bitter" pitchFamily="34" charset="-120"/>
              </a:rPr>
              <a:t>Resimlerin</a:t>
            </a:r>
            <a:r>
              <a:rPr lang="en-US" sz="1822" kern="0" spc="-55" dirty="0">
                <a:solidFill>
                  <a:srgbClr val="2B2E3C"/>
                </a:solidFill>
                <a:latin typeface="Bitter" pitchFamily="34" charset="0"/>
                <a:ea typeface="Bitter" pitchFamily="34" charset="-122"/>
                <a:cs typeface="Bitter" pitchFamily="34" charset="-120"/>
              </a:rPr>
              <a:t> </a:t>
            </a:r>
            <a:r>
              <a:rPr lang="en-US" sz="1822" kern="0" spc="-55" dirty="0" err="1">
                <a:solidFill>
                  <a:srgbClr val="2B2E3C"/>
                </a:solidFill>
                <a:latin typeface="Bitter" pitchFamily="34" charset="0"/>
                <a:ea typeface="Bitter" pitchFamily="34" charset="-122"/>
                <a:cs typeface="Bitter" pitchFamily="34" charset="-120"/>
              </a:rPr>
              <a:t>Yüklenmesi</a:t>
            </a:r>
            <a:r>
              <a:rPr lang="en-US" sz="1822" kern="0" spc="-55" dirty="0">
                <a:solidFill>
                  <a:srgbClr val="2B2E3C"/>
                </a:solidFill>
                <a:latin typeface="Bitter" pitchFamily="34" charset="0"/>
                <a:ea typeface="Bitter" pitchFamily="34" charset="-122"/>
                <a:cs typeface="Bitter" pitchFamily="34" charset="-120"/>
              </a:rPr>
              <a:t> </a:t>
            </a:r>
            <a:r>
              <a:rPr lang="en-US" sz="1822" kern="0" spc="-55" dirty="0" err="1">
                <a:solidFill>
                  <a:srgbClr val="2B2E3C"/>
                </a:solidFill>
                <a:latin typeface="Bitter" pitchFamily="34" charset="0"/>
                <a:ea typeface="Bitter" pitchFamily="34" charset="-122"/>
                <a:cs typeface="Bitter" pitchFamily="34" charset="-120"/>
              </a:rPr>
              <a:t>ve</a:t>
            </a:r>
            <a:r>
              <a:rPr lang="en-US" sz="1822" kern="0" spc="-55" dirty="0">
                <a:solidFill>
                  <a:srgbClr val="2B2E3C"/>
                </a:solidFill>
                <a:latin typeface="Bitter" pitchFamily="34" charset="0"/>
                <a:ea typeface="Bitter" pitchFamily="34" charset="-122"/>
                <a:cs typeface="Bitter" pitchFamily="34" charset="-120"/>
              </a:rPr>
              <a:t> </a:t>
            </a:r>
            <a:r>
              <a:rPr lang="en-US" sz="1822" kern="0" spc="-55" dirty="0" err="1">
                <a:solidFill>
                  <a:srgbClr val="2B2E3C"/>
                </a:solidFill>
                <a:latin typeface="Bitter" pitchFamily="34" charset="0"/>
                <a:ea typeface="Bitter" pitchFamily="34" charset="-122"/>
                <a:cs typeface="Bitter" pitchFamily="34" charset="-120"/>
              </a:rPr>
              <a:t>Normalleştirilmesi</a:t>
            </a:r>
            <a:endParaRPr lang="en-US" sz="1822" kern="0" spc="-55" dirty="0">
              <a:solidFill>
                <a:srgbClr val="2B2E3C"/>
              </a:solidFill>
              <a:latin typeface="Bitter" pitchFamily="34" charset="0"/>
              <a:ea typeface="Bitter" pitchFamily="34" charset="-122"/>
              <a:cs typeface="Bitter" pitchFamily="34" charset="-120"/>
            </a:endParaRPr>
          </a:p>
          <a:p>
            <a:pPr>
              <a:lnSpc>
                <a:spcPts val="2278"/>
              </a:lnSpc>
            </a:pPr>
            <a:endParaRPr lang="en-US" sz="1822" kern="0" spc="-55" dirty="0">
              <a:solidFill>
                <a:srgbClr val="2B2E3C"/>
              </a:solidFill>
              <a:latin typeface="Bitter" pitchFamily="34" charset="0"/>
              <a:ea typeface="Bitter" pitchFamily="34" charset="-122"/>
              <a:cs typeface="Bitter" pitchFamily="34" charset="-120"/>
            </a:endParaRPr>
          </a:p>
          <a:p>
            <a:pPr>
              <a:lnSpc>
                <a:spcPts val="2278"/>
              </a:lnSpc>
            </a:pPr>
            <a:endParaRPr lang="en-US" sz="1822" dirty="0"/>
          </a:p>
        </p:txBody>
      </p:sp>
      <p:sp>
        <p:nvSpPr>
          <p:cNvPr id="13" name="Text 10"/>
          <p:cNvSpPr/>
          <p:nvPr/>
        </p:nvSpPr>
        <p:spPr>
          <a:xfrm>
            <a:off x="6611158" y="4845885"/>
            <a:ext cx="3703340" cy="1499522"/>
          </a:xfrm>
          <a:prstGeom prst="rect">
            <a:avLst/>
          </a:prstGeom>
          <a:noFill/>
          <a:ln/>
        </p:spPr>
        <p:txBody>
          <a:bodyPr wrap="square" rtlCol="0" anchor="t"/>
          <a:lstStyle/>
          <a:p>
            <a:pPr>
              <a:lnSpc>
                <a:spcPts val="2332"/>
              </a:lnSpc>
            </a:pPr>
            <a:r>
              <a:rPr lang="tr-TR" sz="1458" dirty="0">
                <a:solidFill>
                  <a:schemeClr val="bg1"/>
                </a:solidFill>
                <a:latin typeface="Open Sans" panose="020B0606030504020204" pitchFamily="34" charset="0"/>
                <a:ea typeface="Open Sans" panose="020B0606030504020204" pitchFamily="34" charset="0"/>
                <a:cs typeface="Open Sans" panose="020B0606030504020204" pitchFamily="34" charset="0"/>
              </a:rPr>
              <a:t>Verilerimiz okunuyor ve veri tipleri float32 ye çeviriyoruz. Devamında, piksel değerleri 0-1 arasında olacak şekilde 255’e bölünerek normalleştirme işlemi gerçekleştiriyoruz.</a:t>
            </a:r>
            <a:endParaRPr lang="en-US" sz="1458"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Resim 13" descr="duman, tütsü, sanat içeren bir resim&#10;&#10;Açıklama otomatik olarak orta güvenilirlik düzeyiyle oluşturuldu">
            <a:extLst>
              <a:ext uri="{FF2B5EF4-FFF2-40B4-BE49-F238E27FC236}">
                <a16:creationId xmlns:a16="http://schemas.microsoft.com/office/drawing/2014/main" id="{8FA13B90-4E1A-397E-6BBB-2C7BC135A9C9}"/>
              </a:ext>
            </a:extLst>
          </p:cNvPr>
          <p:cNvPicPr>
            <a:picLocks noChangeAspect="1"/>
          </p:cNvPicPr>
          <p:nvPr/>
        </p:nvPicPr>
        <p:blipFill rotWithShape="1">
          <a:blip r:embed="rId3">
            <a:extLst>
              <a:ext uri="{28A0092B-C50C-407E-A947-70E740481C1C}">
                <a14:useLocalDpi xmlns:a14="http://schemas.microsoft.com/office/drawing/2010/main" val="0"/>
              </a:ext>
            </a:extLst>
          </a:blip>
          <a:srcRect l="29857" r="25575" b="-1"/>
          <a:stretch/>
        </p:blipFill>
        <p:spPr>
          <a:xfrm>
            <a:off x="810070" y="81997"/>
            <a:ext cx="9564131" cy="35649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CFF3740-4BA4-0BA3-A790-4B67755D0FA9}"/>
              </a:ext>
            </a:extLst>
          </p:cNvPr>
          <p:cNvSpPr>
            <a:spLocks noGrp="1"/>
          </p:cNvSpPr>
          <p:nvPr>
            <p:ph type="ctrTitle"/>
          </p:nvPr>
        </p:nvSpPr>
        <p:spPr>
          <a:xfrm>
            <a:off x="638882" y="639193"/>
            <a:ext cx="3571810" cy="3573516"/>
          </a:xfrm>
        </p:spPr>
        <p:txBody>
          <a:bodyPr>
            <a:normAutofit/>
          </a:bodyPr>
          <a:lstStyle/>
          <a:p>
            <a:pPr algn="l"/>
            <a:r>
              <a:rPr lang="tr-TR" sz="3600" dirty="0"/>
              <a:t>Verilerin Etiketlendirilmesi Ve Depolanması</a:t>
            </a: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90EA2120-A4E5-75E2-B3C4-9E2DD8EA8956}"/>
              </a:ext>
            </a:extLst>
          </p:cNvPr>
          <p:cNvPicPr>
            <a:picLocks noChangeAspect="1"/>
          </p:cNvPicPr>
          <p:nvPr/>
        </p:nvPicPr>
        <p:blipFill>
          <a:blip r:embed="rId3"/>
          <a:stretch>
            <a:fillRect/>
          </a:stretch>
        </p:blipFill>
        <p:spPr>
          <a:xfrm>
            <a:off x="4868110" y="-6672"/>
            <a:ext cx="7389793" cy="6864672"/>
          </a:xfrm>
          <a:prstGeom prst="rect">
            <a:avLst/>
          </a:prstGeom>
        </p:spPr>
      </p:pic>
    </p:spTree>
    <p:extLst>
      <p:ext uri="{BB962C8B-B14F-4D97-AF65-F5344CB8AC3E}">
        <p14:creationId xmlns:p14="http://schemas.microsoft.com/office/powerpoint/2010/main" val="1312334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CFF3740-4BA4-0BA3-A790-4B67755D0FA9}"/>
              </a:ext>
            </a:extLst>
          </p:cNvPr>
          <p:cNvSpPr>
            <a:spLocks noGrp="1"/>
          </p:cNvSpPr>
          <p:nvPr>
            <p:ph type="ctrTitle"/>
          </p:nvPr>
        </p:nvSpPr>
        <p:spPr>
          <a:xfrm>
            <a:off x="589558" y="244742"/>
            <a:ext cx="7015498" cy="1235225"/>
          </a:xfrm>
        </p:spPr>
        <p:txBody>
          <a:bodyPr anchor="ctr">
            <a:normAutofit/>
          </a:bodyPr>
          <a:lstStyle/>
          <a:p>
            <a:pPr algn="l"/>
            <a:r>
              <a:rPr lang="en-US" sz="3600" kern="0" spc="-55">
                <a:latin typeface="Bitter" pitchFamily="34" charset="0"/>
                <a:ea typeface="Bitter" pitchFamily="34" charset="-122"/>
                <a:cs typeface="Bitter" pitchFamily="34" charset="-120"/>
              </a:rPr>
              <a:t>Resimlerin Yüklenmesi ve Normalleştirilmesi</a:t>
            </a:r>
            <a:endParaRPr lang="tr-TR" sz="3600" dirty="0"/>
          </a:p>
        </p:txBody>
      </p:sp>
      <p:pic>
        <p:nvPicPr>
          <p:cNvPr id="3" name="İçerik Yer Tutucusu 4" descr="metin, yazı tipi, çizgi, ekran görüntüsü içeren bir resim&#10;&#10;Açıklama otomatik olarak oluşturuldu">
            <a:extLst>
              <a:ext uri="{FF2B5EF4-FFF2-40B4-BE49-F238E27FC236}">
                <a16:creationId xmlns:a16="http://schemas.microsoft.com/office/drawing/2014/main" id="{3310C409-45C9-8DFC-5C37-7D0A78272307}"/>
              </a:ext>
            </a:extLst>
          </p:cNvPr>
          <p:cNvPicPr>
            <a:picLocks noChangeAspect="1"/>
          </p:cNvPicPr>
          <p:nvPr/>
        </p:nvPicPr>
        <p:blipFill>
          <a:blip r:embed="rId3"/>
          <a:stretch>
            <a:fillRect/>
          </a:stretch>
        </p:blipFill>
        <p:spPr>
          <a:xfrm>
            <a:off x="761801" y="2777327"/>
            <a:ext cx="10668003" cy="3040381"/>
          </a:xfrm>
          <a:prstGeom prst="rect">
            <a:avLst/>
          </a:prstGeom>
          <a:effectLst/>
        </p:spPr>
      </p:pic>
    </p:spTree>
    <p:extLst>
      <p:ext uri="{BB962C8B-B14F-4D97-AF65-F5344CB8AC3E}">
        <p14:creationId xmlns:p14="http://schemas.microsoft.com/office/powerpoint/2010/main" val="203870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1E1DBC-CB6F-1CAF-2434-27E275358B95}"/>
              </a:ext>
            </a:extLst>
          </p:cNvPr>
          <p:cNvSpPr>
            <a:spLocks noGrp="1"/>
          </p:cNvSpPr>
          <p:nvPr>
            <p:ph type="title"/>
          </p:nvPr>
        </p:nvSpPr>
        <p:spPr>
          <a:xfrm>
            <a:off x="5181601" y="634946"/>
            <a:ext cx="6368142" cy="1450757"/>
          </a:xfrm>
        </p:spPr>
        <p:txBody>
          <a:bodyPr>
            <a:normAutofit/>
          </a:bodyPr>
          <a:lstStyle/>
          <a:p>
            <a:r>
              <a:rPr lang="tr-TR"/>
              <a:t>Veri Setinin Eğitim ve Test Seti Olarak Bölünmesi</a:t>
            </a:r>
            <a:endParaRPr lang="tr-TR" dirty="0"/>
          </a:p>
        </p:txBody>
      </p:sp>
      <p:sp>
        <p:nvSpPr>
          <p:cNvPr id="3" name="İçerik Yer Tutucusu 2">
            <a:extLst>
              <a:ext uri="{FF2B5EF4-FFF2-40B4-BE49-F238E27FC236}">
                <a16:creationId xmlns:a16="http://schemas.microsoft.com/office/drawing/2014/main" id="{25BBE840-EFBD-8E1C-40C6-DEB026FA46C1}"/>
              </a:ext>
            </a:extLst>
          </p:cNvPr>
          <p:cNvSpPr>
            <a:spLocks noGrp="1"/>
          </p:cNvSpPr>
          <p:nvPr>
            <p:ph idx="1"/>
          </p:nvPr>
        </p:nvSpPr>
        <p:spPr>
          <a:xfrm>
            <a:off x="5181600" y="2198913"/>
            <a:ext cx="6897129" cy="4350167"/>
          </a:xfrm>
        </p:spPr>
        <p:txBody>
          <a:bodyPr>
            <a:normAutofit/>
          </a:bodyPr>
          <a:lstStyle/>
          <a:p>
            <a:r>
              <a:rPr lang="tr-TR" sz="1400" b="1"/>
              <a:t>Veri Seti Hazırlığı:</a:t>
            </a:r>
          </a:p>
          <a:p>
            <a:pPr lvl="1">
              <a:buFont typeface="Wingdings" panose="05000000000000000000" pitchFamily="2" charset="2"/>
              <a:buChar char="Ø"/>
            </a:pPr>
            <a:r>
              <a:rPr lang="tr-TR" sz="1400"/>
              <a:t>Öncelikle, özellik matrisi (X) ve etiket vektörü (Y) elde edilir. X, görüntülerin piksel değerlerini içeren matristir. Y ise her görüntünün sınıf etiketlerini içeren vektördür.</a:t>
            </a:r>
          </a:p>
          <a:p>
            <a:r>
              <a:rPr lang="tr-TR" sz="1400" b="1"/>
              <a:t>train_test_split() Fonksiyonunun Kullanımı:</a:t>
            </a:r>
          </a:p>
          <a:p>
            <a:pPr lvl="1">
              <a:buFont typeface="Wingdings" panose="05000000000000000000" pitchFamily="2" charset="2"/>
              <a:buChar char="Ø"/>
            </a:pPr>
            <a:r>
              <a:rPr lang="tr-TR" sz="1200"/>
              <a:t>train_test_split() fonksiyonu, veri setini eğitim ve test setlerine ayırmak için kullanılır.</a:t>
            </a:r>
          </a:p>
          <a:p>
            <a:pPr lvl="1">
              <a:buFont typeface="Wingdings" panose="05000000000000000000" pitchFamily="2" charset="2"/>
              <a:buChar char="Ø"/>
            </a:pPr>
            <a:r>
              <a:rPr lang="tr-TR" sz="1200"/>
              <a:t>X ve Y özellikleri fonksiyona verilir.</a:t>
            </a:r>
          </a:p>
          <a:p>
            <a:pPr lvl="1">
              <a:buFont typeface="Wingdings" panose="05000000000000000000" pitchFamily="2" charset="2"/>
              <a:buChar char="Ø"/>
            </a:pPr>
            <a:r>
              <a:rPr lang="tr-TR" sz="1200"/>
              <a:t>test_size=0.2 ile verinin yüzde 20'si test seti olarak ayrılır (bu oran değiştirilebilir).</a:t>
            </a:r>
          </a:p>
          <a:p>
            <a:pPr lvl="1">
              <a:buFont typeface="Wingdings" panose="05000000000000000000" pitchFamily="2" charset="2"/>
              <a:buChar char="Ø"/>
            </a:pPr>
            <a:r>
              <a:rPr lang="tr-TR" sz="1200"/>
              <a:t>random_state=42 ile verinin rastgele bölünmesi kontrol edilir. Bu sayı, her çalıştırıldığında aynı rastgele bölünmeyi sağlar.</a:t>
            </a:r>
          </a:p>
          <a:p>
            <a:pPr lvl="1">
              <a:buFont typeface="Wingdings" panose="05000000000000000000" pitchFamily="2" charset="2"/>
              <a:buChar char="Ø"/>
            </a:pPr>
            <a:r>
              <a:rPr lang="tr-TR" sz="1200"/>
              <a:t>stratify=Y ile sınıflara göre dengeli bir bölünme sağlanır, her sınıfın eğitim ve test setinde orantılı olarak temsil edilmesi sağlanır.</a:t>
            </a:r>
          </a:p>
          <a:p>
            <a:r>
              <a:rPr lang="tr-TR" sz="1400" b="1"/>
              <a:t>Eğitim ve Test Setlerinin Oluşturulması:</a:t>
            </a:r>
          </a:p>
          <a:p>
            <a:pPr lvl="1">
              <a:buFont typeface="Wingdings" panose="05000000000000000000" pitchFamily="2" charset="2"/>
              <a:buChar char="Ø"/>
            </a:pPr>
            <a:r>
              <a:rPr lang="tr-TR" sz="1200"/>
              <a:t>X_train, X_test, y_train, y_test gibi dört farklı değişkene eğitim ve test setleri atanır.</a:t>
            </a:r>
          </a:p>
          <a:p>
            <a:pPr lvl="1">
              <a:buFont typeface="Wingdings" panose="05000000000000000000" pitchFamily="2" charset="2"/>
              <a:buChar char="Ø"/>
            </a:pPr>
            <a:r>
              <a:rPr lang="tr-TR" sz="1200"/>
              <a:t>X_train, eğitim için kullanılacak olan görüntü verilerini içerir.</a:t>
            </a:r>
          </a:p>
          <a:p>
            <a:pPr lvl="1">
              <a:buFont typeface="Wingdings" panose="05000000000000000000" pitchFamily="2" charset="2"/>
              <a:buChar char="Ø"/>
            </a:pPr>
            <a:r>
              <a:rPr lang="tr-TR" sz="1200"/>
              <a:t>X_test, modelin performansını değerlendirmek için kullanılacak olan görüntü verilerini içerir.</a:t>
            </a:r>
          </a:p>
          <a:p>
            <a:pPr lvl="1">
              <a:buFont typeface="Wingdings" panose="05000000000000000000" pitchFamily="2" charset="2"/>
              <a:buChar char="Ø"/>
            </a:pPr>
            <a:r>
              <a:rPr lang="tr-TR" sz="1200"/>
              <a:t>y_train, eğitim için kullanılacak olan sınıf etiketlerini içerir.</a:t>
            </a:r>
          </a:p>
          <a:p>
            <a:pPr lvl="1">
              <a:buFont typeface="Wingdings" panose="05000000000000000000" pitchFamily="2" charset="2"/>
              <a:buChar char="Ø"/>
            </a:pPr>
            <a:r>
              <a:rPr lang="tr-TR" sz="1200"/>
              <a:t>y_test, test için kullanılacak olan sınıf etiketlerini içerir.</a:t>
            </a:r>
            <a:endParaRPr lang="tr-TR" sz="1200" dirty="0"/>
          </a:p>
        </p:txBody>
      </p:sp>
      <p:pic>
        <p:nvPicPr>
          <p:cNvPr id="8" name="Resim 7" descr="metin, çizim, kişi, şahıs, iç mekan içeren bir resim&#10;&#10;Açıklama otomatik olarak oluşturuldu">
            <a:extLst>
              <a:ext uri="{FF2B5EF4-FFF2-40B4-BE49-F238E27FC236}">
                <a16:creationId xmlns:a16="http://schemas.microsoft.com/office/drawing/2014/main" id="{5384636E-5C84-E3F9-DE97-121C99BAC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00067" cy="6858000"/>
          </a:xfrm>
          <a:prstGeom prst="rect">
            <a:avLst/>
          </a:prstGeom>
        </p:spPr>
      </p:pic>
    </p:spTree>
    <p:extLst>
      <p:ext uri="{BB962C8B-B14F-4D97-AF65-F5344CB8AC3E}">
        <p14:creationId xmlns:p14="http://schemas.microsoft.com/office/powerpoint/2010/main" val="1782525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18AB01C-6D7C-CA4E-D132-2B55F086889B}"/>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Veri Setinin Eğitim ve Test Seti Olarak Bölünmesi</a:t>
            </a:r>
          </a:p>
        </p:txBody>
      </p:sp>
      <p:pic>
        <p:nvPicPr>
          <p:cNvPr id="5" name="İçerik Yer Tutucusu 4">
            <a:extLst>
              <a:ext uri="{FF2B5EF4-FFF2-40B4-BE49-F238E27FC236}">
                <a16:creationId xmlns:a16="http://schemas.microsoft.com/office/drawing/2014/main" id="{A30D5314-3E0A-D4FC-B992-C29C588D43E7}"/>
              </a:ext>
            </a:extLst>
          </p:cNvPr>
          <p:cNvPicPr>
            <a:picLocks noGrp="1" noChangeAspect="1"/>
          </p:cNvPicPr>
          <p:nvPr>
            <p:ph idx="1"/>
          </p:nvPr>
        </p:nvPicPr>
        <p:blipFill>
          <a:blip r:embed="rId3"/>
          <a:stretch>
            <a:fillRect/>
          </a:stretch>
        </p:blipFill>
        <p:spPr>
          <a:xfrm>
            <a:off x="761801" y="3670773"/>
            <a:ext cx="10668003" cy="1253488"/>
          </a:xfrm>
          <a:prstGeom prst="rect">
            <a:avLst/>
          </a:prstGeom>
          <a:effectLst/>
        </p:spPr>
      </p:pic>
    </p:spTree>
    <p:extLst>
      <p:ext uri="{BB962C8B-B14F-4D97-AF65-F5344CB8AC3E}">
        <p14:creationId xmlns:p14="http://schemas.microsoft.com/office/powerpoint/2010/main" val="428288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tr-TR"/>
          </a:p>
        </p:txBody>
      </p:sp>
      <p:sp>
        <p:nvSpPr>
          <p:cNvPr id="3" name="Shape 1"/>
          <p:cNvSpPr/>
          <p:nvPr/>
        </p:nvSpPr>
        <p:spPr>
          <a:xfrm>
            <a:off x="0" y="0"/>
            <a:ext cx="12192000" cy="6858000"/>
          </a:xfrm>
          <a:prstGeom prst="rect">
            <a:avLst/>
          </a:prstGeom>
          <a:solidFill>
            <a:srgbClr val="FFF8F0"/>
          </a:solidFill>
          <a:ln w="13811">
            <a:solidFill>
              <a:srgbClr val="E5E0DF"/>
            </a:solidFill>
            <a:prstDash val="solid"/>
          </a:ln>
        </p:spPr>
        <p:txBody>
          <a:bodyPr/>
          <a:lstStyle/>
          <a:p>
            <a:endParaRPr lang="tr-TR"/>
          </a:p>
        </p:txBody>
      </p:sp>
      <p:sp>
        <p:nvSpPr>
          <p:cNvPr id="5" name="Text 2"/>
          <p:cNvSpPr/>
          <p:nvPr/>
        </p:nvSpPr>
        <p:spPr>
          <a:xfrm>
            <a:off x="3742333" y="919262"/>
            <a:ext cx="3703241" cy="578644"/>
          </a:xfrm>
          <a:prstGeom prst="rect">
            <a:avLst/>
          </a:prstGeom>
          <a:noFill/>
          <a:ln/>
        </p:spPr>
        <p:txBody>
          <a:bodyPr wrap="none" rtlCol="0" anchor="t"/>
          <a:lstStyle/>
          <a:p>
            <a:pPr>
              <a:lnSpc>
                <a:spcPts val="4556"/>
              </a:lnSpc>
            </a:pPr>
            <a:r>
              <a:rPr lang="en-US" sz="3645" kern="0" spc="-109" dirty="0">
                <a:solidFill>
                  <a:srgbClr val="2C3F42"/>
                </a:solidFill>
                <a:latin typeface="Bitter" pitchFamily="34" charset="0"/>
                <a:ea typeface="Bitter" pitchFamily="34" charset="-122"/>
                <a:cs typeface="Bitter" pitchFamily="34" charset="-120"/>
              </a:rPr>
              <a:t>Model Eğitimi</a:t>
            </a:r>
            <a:endParaRPr lang="en-US" sz="3645" dirty="0"/>
          </a:p>
        </p:txBody>
      </p:sp>
      <p:sp>
        <p:nvSpPr>
          <p:cNvPr id="6" name="Shape 3"/>
          <p:cNvSpPr/>
          <p:nvPr/>
        </p:nvSpPr>
        <p:spPr>
          <a:xfrm>
            <a:off x="4001592" y="1775619"/>
            <a:ext cx="37008" cy="4163020"/>
          </a:xfrm>
          <a:prstGeom prst="roundRect">
            <a:avLst>
              <a:gd name="adj" fmla="val 225151"/>
            </a:avLst>
          </a:prstGeom>
          <a:solidFill>
            <a:srgbClr val="F9C59F"/>
          </a:solidFill>
          <a:ln/>
        </p:spPr>
        <p:txBody>
          <a:bodyPr/>
          <a:lstStyle/>
          <a:p>
            <a:endParaRPr lang="tr-TR"/>
          </a:p>
        </p:txBody>
      </p:sp>
      <p:sp>
        <p:nvSpPr>
          <p:cNvPr id="7" name="Shape 4"/>
          <p:cNvSpPr/>
          <p:nvPr/>
        </p:nvSpPr>
        <p:spPr>
          <a:xfrm>
            <a:off x="4228356" y="2110036"/>
            <a:ext cx="647998" cy="37008"/>
          </a:xfrm>
          <a:prstGeom prst="roundRect">
            <a:avLst>
              <a:gd name="adj" fmla="val 225151"/>
            </a:avLst>
          </a:prstGeom>
          <a:solidFill>
            <a:srgbClr val="F9C59F"/>
          </a:solidFill>
          <a:ln/>
        </p:spPr>
        <p:txBody>
          <a:bodyPr/>
          <a:lstStyle/>
          <a:p>
            <a:endParaRPr lang="tr-TR"/>
          </a:p>
        </p:txBody>
      </p:sp>
      <p:sp>
        <p:nvSpPr>
          <p:cNvPr id="8" name="Shape 5"/>
          <p:cNvSpPr/>
          <p:nvPr/>
        </p:nvSpPr>
        <p:spPr>
          <a:xfrm>
            <a:off x="3811737" y="1920281"/>
            <a:ext cx="416619" cy="416619"/>
          </a:xfrm>
          <a:prstGeom prst="roundRect">
            <a:avLst>
              <a:gd name="adj" fmla="val 20000"/>
            </a:avLst>
          </a:prstGeom>
          <a:solidFill>
            <a:srgbClr val="FCE2CF"/>
          </a:solidFill>
          <a:ln w="13811">
            <a:solidFill>
              <a:srgbClr val="F9C59F"/>
            </a:solidFill>
            <a:prstDash val="solid"/>
          </a:ln>
        </p:spPr>
        <p:txBody>
          <a:bodyPr/>
          <a:lstStyle/>
          <a:p>
            <a:endParaRPr lang="tr-TR"/>
          </a:p>
        </p:txBody>
      </p:sp>
      <p:sp>
        <p:nvSpPr>
          <p:cNvPr id="9" name="Text 6"/>
          <p:cNvSpPr/>
          <p:nvPr/>
        </p:nvSpPr>
        <p:spPr>
          <a:xfrm>
            <a:off x="3964732" y="1955007"/>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Bitter" pitchFamily="34" charset="0"/>
                <a:ea typeface="Bitter" pitchFamily="34" charset="-122"/>
                <a:cs typeface="Bitter" pitchFamily="34" charset="-120"/>
              </a:rPr>
              <a:t>1</a:t>
            </a:r>
            <a:endParaRPr lang="en-US" sz="2187" dirty="0"/>
          </a:p>
        </p:txBody>
      </p:sp>
      <p:sp>
        <p:nvSpPr>
          <p:cNvPr id="10" name="Text 7"/>
          <p:cNvSpPr/>
          <p:nvPr/>
        </p:nvSpPr>
        <p:spPr>
          <a:xfrm>
            <a:off x="5038428" y="1960761"/>
            <a:ext cx="2235498" cy="289322"/>
          </a:xfrm>
          <a:prstGeom prst="rect">
            <a:avLst/>
          </a:prstGeom>
          <a:noFill/>
          <a:ln/>
        </p:spPr>
        <p:txBody>
          <a:bodyPr wrap="none" rtlCol="0" anchor="t"/>
          <a:lstStyle/>
          <a:p>
            <a:pPr>
              <a:lnSpc>
                <a:spcPts val="2278"/>
              </a:lnSpc>
            </a:pPr>
            <a:r>
              <a:rPr lang="en-US" sz="1822" kern="0" spc="-55" dirty="0">
                <a:solidFill>
                  <a:srgbClr val="2B2E3C"/>
                </a:solidFill>
                <a:latin typeface="Bitter" pitchFamily="34" charset="0"/>
                <a:ea typeface="Bitter" pitchFamily="34" charset="-122"/>
                <a:cs typeface="Bitter" pitchFamily="34" charset="-120"/>
              </a:rPr>
              <a:t>Modelin Eğitim Süreci</a:t>
            </a:r>
            <a:endParaRPr lang="en-US" sz="1822" dirty="0"/>
          </a:p>
        </p:txBody>
      </p:sp>
      <p:sp>
        <p:nvSpPr>
          <p:cNvPr id="11" name="Text 8"/>
          <p:cNvSpPr/>
          <p:nvPr/>
        </p:nvSpPr>
        <p:spPr>
          <a:xfrm>
            <a:off x="5038428" y="2361109"/>
            <a:ext cx="6459240" cy="296168"/>
          </a:xfrm>
          <a:prstGeom prst="rect">
            <a:avLst/>
          </a:prstGeom>
          <a:noFill/>
          <a:ln/>
        </p:spPr>
        <p:txBody>
          <a:bodyPr wrap="none" rtlCol="0" anchor="t"/>
          <a:lstStyle/>
          <a:p>
            <a:pPr>
              <a:lnSpc>
                <a:spcPts val="2332"/>
              </a:lnSpc>
            </a:pPr>
            <a:r>
              <a:rPr lang="en-US" sz="1458" kern="0" spc="-29" dirty="0">
                <a:solidFill>
                  <a:srgbClr val="2B2E3C"/>
                </a:solidFill>
                <a:latin typeface="Open Sans" pitchFamily="34" charset="0"/>
                <a:ea typeface="Open Sans" pitchFamily="34" charset="-122"/>
                <a:cs typeface="Open Sans" pitchFamily="34" charset="-120"/>
              </a:rPr>
              <a:t>Hazırlanan veri seti üzerinde evrişimli sinir ağı (CNN) modeli eğitildi.</a:t>
            </a:r>
            <a:endParaRPr lang="en-US" sz="1458" dirty="0"/>
          </a:p>
        </p:txBody>
      </p:sp>
      <p:sp>
        <p:nvSpPr>
          <p:cNvPr id="12" name="Shape 9"/>
          <p:cNvSpPr/>
          <p:nvPr/>
        </p:nvSpPr>
        <p:spPr>
          <a:xfrm>
            <a:off x="4228356" y="3361978"/>
            <a:ext cx="647998" cy="37008"/>
          </a:xfrm>
          <a:prstGeom prst="roundRect">
            <a:avLst>
              <a:gd name="adj" fmla="val 225151"/>
            </a:avLst>
          </a:prstGeom>
          <a:solidFill>
            <a:srgbClr val="F9C59F"/>
          </a:solidFill>
          <a:ln/>
        </p:spPr>
        <p:txBody>
          <a:bodyPr/>
          <a:lstStyle/>
          <a:p>
            <a:endParaRPr lang="tr-TR"/>
          </a:p>
        </p:txBody>
      </p:sp>
      <p:sp>
        <p:nvSpPr>
          <p:cNvPr id="13" name="Shape 10"/>
          <p:cNvSpPr/>
          <p:nvPr/>
        </p:nvSpPr>
        <p:spPr>
          <a:xfrm>
            <a:off x="3811737" y="3172222"/>
            <a:ext cx="416619" cy="416619"/>
          </a:xfrm>
          <a:prstGeom prst="roundRect">
            <a:avLst>
              <a:gd name="adj" fmla="val 20000"/>
            </a:avLst>
          </a:prstGeom>
          <a:solidFill>
            <a:srgbClr val="FCE2CF"/>
          </a:solidFill>
          <a:ln w="13811">
            <a:solidFill>
              <a:srgbClr val="F9C59F"/>
            </a:solidFill>
            <a:prstDash val="solid"/>
          </a:ln>
        </p:spPr>
        <p:txBody>
          <a:bodyPr/>
          <a:lstStyle/>
          <a:p>
            <a:endParaRPr lang="tr-TR"/>
          </a:p>
        </p:txBody>
      </p:sp>
      <p:sp>
        <p:nvSpPr>
          <p:cNvPr id="14" name="Text 11"/>
          <p:cNvSpPr/>
          <p:nvPr/>
        </p:nvSpPr>
        <p:spPr>
          <a:xfrm>
            <a:off x="3945682" y="3206949"/>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Bitter" pitchFamily="34" charset="0"/>
                <a:ea typeface="Bitter" pitchFamily="34" charset="-122"/>
                <a:cs typeface="Bitter" pitchFamily="34" charset="-120"/>
              </a:rPr>
              <a:t>2</a:t>
            </a:r>
            <a:endParaRPr lang="en-US" sz="2187" dirty="0"/>
          </a:p>
        </p:txBody>
      </p:sp>
      <p:sp>
        <p:nvSpPr>
          <p:cNvPr id="15" name="Text 12"/>
          <p:cNvSpPr/>
          <p:nvPr/>
        </p:nvSpPr>
        <p:spPr>
          <a:xfrm>
            <a:off x="5038427" y="3212703"/>
            <a:ext cx="2722662" cy="289322"/>
          </a:xfrm>
          <a:prstGeom prst="rect">
            <a:avLst/>
          </a:prstGeom>
          <a:noFill/>
          <a:ln/>
        </p:spPr>
        <p:txBody>
          <a:bodyPr wrap="none" rtlCol="0" anchor="t"/>
          <a:lstStyle/>
          <a:p>
            <a:pPr>
              <a:lnSpc>
                <a:spcPts val="2278"/>
              </a:lnSpc>
            </a:pPr>
            <a:r>
              <a:rPr lang="en-US" sz="1822" kern="0" spc="-55" dirty="0">
                <a:solidFill>
                  <a:srgbClr val="2B2E3C"/>
                </a:solidFill>
                <a:latin typeface="Bitter" pitchFamily="34" charset="0"/>
                <a:ea typeface="Bitter" pitchFamily="34" charset="-122"/>
                <a:cs typeface="Bitter" pitchFamily="34" charset="-120"/>
              </a:rPr>
              <a:t>Modelin Doğrulama Süreci</a:t>
            </a:r>
            <a:endParaRPr lang="en-US" sz="1822" dirty="0"/>
          </a:p>
        </p:txBody>
      </p:sp>
      <p:sp>
        <p:nvSpPr>
          <p:cNvPr id="16" name="Text 13"/>
          <p:cNvSpPr/>
          <p:nvPr/>
        </p:nvSpPr>
        <p:spPr>
          <a:xfrm>
            <a:off x="5038428" y="3613051"/>
            <a:ext cx="6459240" cy="592336"/>
          </a:xfrm>
          <a:prstGeom prst="rect">
            <a:avLst/>
          </a:prstGeom>
          <a:noFill/>
          <a:ln/>
        </p:spPr>
        <p:txBody>
          <a:bodyPr wrap="square" rtlCol="0" anchor="t"/>
          <a:lstStyle/>
          <a:p>
            <a:pPr>
              <a:lnSpc>
                <a:spcPts val="2332"/>
              </a:lnSpc>
            </a:pPr>
            <a:r>
              <a:rPr lang="en-US" sz="1458" kern="0" spc="-29" dirty="0">
                <a:solidFill>
                  <a:srgbClr val="2B2E3C"/>
                </a:solidFill>
                <a:latin typeface="Open Sans" pitchFamily="34" charset="0"/>
                <a:ea typeface="Open Sans" pitchFamily="34" charset="-122"/>
                <a:cs typeface="Open Sans" pitchFamily="34" charset="-120"/>
              </a:rPr>
              <a:t>Eğitilen model, </a:t>
            </a:r>
            <a:r>
              <a:rPr lang="tr-TR" sz="1458" kern="0" spc="-29" dirty="0">
                <a:solidFill>
                  <a:srgbClr val="2B2E3C"/>
                </a:solidFill>
                <a:latin typeface="Open Sans" pitchFamily="34" charset="0"/>
                <a:ea typeface="Open Sans" pitchFamily="34" charset="-122"/>
                <a:cs typeface="Open Sans" pitchFamily="34" charset="-120"/>
              </a:rPr>
              <a:t>test </a:t>
            </a:r>
            <a:r>
              <a:rPr lang="en-US" sz="1458" kern="0" spc="-29" dirty="0" err="1">
                <a:solidFill>
                  <a:srgbClr val="2B2E3C"/>
                </a:solidFill>
                <a:latin typeface="Open Sans" pitchFamily="34" charset="0"/>
                <a:ea typeface="Open Sans" pitchFamily="34" charset="-122"/>
                <a:cs typeface="Open Sans" pitchFamily="34" charset="-120"/>
              </a:rPr>
              <a:t>veri</a:t>
            </a:r>
            <a:r>
              <a:rPr lang="en-US" sz="1458" kern="0" spc="-29" dirty="0">
                <a:solidFill>
                  <a:srgbClr val="2B2E3C"/>
                </a:solidFill>
                <a:latin typeface="Open Sans" pitchFamily="34" charset="0"/>
                <a:ea typeface="Open Sans" pitchFamily="34" charset="-122"/>
                <a:cs typeface="Open Sans" pitchFamily="34" charset="-120"/>
              </a:rPr>
              <a:t> seti üzerinde değerlendirildi ve modelin doğruluk oranı hesaplandı.</a:t>
            </a:r>
            <a:endParaRPr lang="en-US" sz="1458" dirty="0"/>
          </a:p>
        </p:txBody>
      </p:sp>
      <p:sp>
        <p:nvSpPr>
          <p:cNvPr id="17" name="Shape 14"/>
          <p:cNvSpPr/>
          <p:nvPr/>
        </p:nvSpPr>
        <p:spPr>
          <a:xfrm>
            <a:off x="4228356" y="4910088"/>
            <a:ext cx="647998" cy="37008"/>
          </a:xfrm>
          <a:prstGeom prst="roundRect">
            <a:avLst>
              <a:gd name="adj" fmla="val 225151"/>
            </a:avLst>
          </a:prstGeom>
          <a:solidFill>
            <a:srgbClr val="F9C59F"/>
          </a:solidFill>
          <a:ln/>
        </p:spPr>
        <p:txBody>
          <a:bodyPr/>
          <a:lstStyle/>
          <a:p>
            <a:endParaRPr lang="tr-TR"/>
          </a:p>
        </p:txBody>
      </p:sp>
      <p:sp>
        <p:nvSpPr>
          <p:cNvPr id="18" name="Shape 15"/>
          <p:cNvSpPr/>
          <p:nvPr/>
        </p:nvSpPr>
        <p:spPr>
          <a:xfrm>
            <a:off x="3811737" y="4720332"/>
            <a:ext cx="416619" cy="416619"/>
          </a:xfrm>
          <a:prstGeom prst="roundRect">
            <a:avLst>
              <a:gd name="adj" fmla="val 20000"/>
            </a:avLst>
          </a:prstGeom>
          <a:solidFill>
            <a:srgbClr val="FCE2CF"/>
          </a:solidFill>
          <a:ln w="13811">
            <a:solidFill>
              <a:srgbClr val="F9C59F"/>
            </a:solidFill>
            <a:prstDash val="solid"/>
          </a:ln>
        </p:spPr>
        <p:txBody>
          <a:bodyPr/>
          <a:lstStyle/>
          <a:p>
            <a:endParaRPr lang="tr-TR"/>
          </a:p>
        </p:txBody>
      </p:sp>
      <p:sp>
        <p:nvSpPr>
          <p:cNvPr id="19" name="Text 16"/>
          <p:cNvSpPr/>
          <p:nvPr/>
        </p:nvSpPr>
        <p:spPr>
          <a:xfrm>
            <a:off x="3942507" y="4755059"/>
            <a:ext cx="155079" cy="347068"/>
          </a:xfrm>
          <a:prstGeom prst="rect">
            <a:avLst/>
          </a:prstGeom>
          <a:noFill/>
          <a:ln/>
        </p:spPr>
        <p:txBody>
          <a:bodyPr wrap="none" rtlCol="0" anchor="t"/>
          <a:lstStyle/>
          <a:p>
            <a:pPr algn="ctr">
              <a:lnSpc>
                <a:spcPts val="2734"/>
              </a:lnSpc>
            </a:pPr>
            <a:r>
              <a:rPr lang="en-US" sz="2187" kern="0" spc="-29" dirty="0">
                <a:solidFill>
                  <a:srgbClr val="2B2E3C"/>
                </a:solidFill>
                <a:latin typeface="Bitter" pitchFamily="34" charset="0"/>
                <a:ea typeface="Bitter" pitchFamily="34" charset="-122"/>
                <a:cs typeface="Bitter" pitchFamily="34" charset="-120"/>
              </a:rPr>
              <a:t>3</a:t>
            </a:r>
            <a:endParaRPr lang="en-US" sz="2187" dirty="0"/>
          </a:p>
        </p:txBody>
      </p:sp>
      <p:sp>
        <p:nvSpPr>
          <p:cNvPr id="20" name="Text 17"/>
          <p:cNvSpPr/>
          <p:nvPr/>
        </p:nvSpPr>
        <p:spPr>
          <a:xfrm>
            <a:off x="5038428" y="4760813"/>
            <a:ext cx="2160488" cy="289322"/>
          </a:xfrm>
          <a:prstGeom prst="rect">
            <a:avLst/>
          </a:prstGeom>
          <a:noFill/>
          <a:ln/>
        </p:spPr>
        <p:txBody>
          <a:bodyPr wrap="none" rtlCol="0" anchor="t"/>
          <a:lstStyle/>
          <a:p>
            <a:pPr>
              <a:lnSpc>
                <a:spcPts val="2278"/>
              </a:lnSpc>
            </a:pPr>
            <a:r>
              <a:rPr lang="en-US" sz="1822" kern="0" spc="-55" dirty="0">
                <a:solidFill>
                  <a:srgbClr val="2B2E3C"/>
                </a:solidFill>
                <a:latin typeface="Bitter" pitchFamily="34" charset="0"/>
                <a:ea typeface="Bitter" pitchFamily="34" charset="-122"/>
                <a:cs typeface="Bitter" pitchFamily="34" charset="-120"/>
              </a:rPr>
              <a:t>Modelin Ayarlanması</a:t>
            </a:r>
            <a:endParaRPr lang="en-US" sz="1822" dirty="0"/>
          </a:p>
        </p:txBody>
      </p:sp>
      <p:sp>
        <p:nvSpPr>
          <p:cNvPr id="21" name="Text 18"/>
          <p:cNvSpPr/>
          <p:nvPr/>
        </p:nvSpPr>
        <p:spPr>
          <a:xfrm>
            <a:off x="5038428" y="5161160"/>
            <a:ext cx="6459240" cy="912185"/>
          </a:xfrm>
          <a:prstGeom prst="rect">
            <a:avLst/>
          </a:prstGeom>
          <a:noFill/>
          <a:ln/>
        </p:spPr>
        <p:txBody>
          <a:bodyPr wrap="square" rtlCol="0" anchor="t"/>
          <a:lstStyle/>
          <a:p>
            <a:pPr>
              <a:lnSpc>
                <a:spcPts val="2332"/>
              </a:lnSpc>
            </a:pPr>
            <a:r>
              <a:rPr lang="en-US" sz="1458" kern="0" spc="-29" dirty="0">
                <a:solidFill>
                  <a:srgbClr val="2B2E3C"/>
                </a:solidFill>
                <a:latin typeface="Open Sans" pitchFamily="34" charset="0"/>
                <a:ea typeface="Open Sans" pitchFamily="34" charset="-122"/>
                <a:cs typeface="Open Sans" pitchFamily="34" charset="-120"/>
              </a:rPr>
              <a:t>Modelin performansını </a:t>
            </a:r>
            <a:r>
              <a:rPr lang="en-US" sz="1458" kern="0" spc="-29" dirty="0" err="1">
                <a:solidFill>
                  <a:srgbClr val="2B2E3C"/>
                </a:solidFill>
                <a:latin typeface="Open Sans" pitchFamily="34" charset="0"/>
                <a:ea typeface="Open Sans" pitchFamily="34" charset="-122"/>
                <a:cs typeface="Open Sans" pitchFamily="34" charset="-120"/>
              </a:rPr>
              <a:t>artırmak</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için</a:t>
            </a:r>
            <a:r>
              <a:rPr lang="tr-TR" sz="1458" kern="0" spc="-29" dirty="0">
                <a:solidFill>
                  <a:srgbClr val="2B2E3C"/>
                </a:solidFill>
                <a:latin typeface="Open Sans" pitchFamily="34" charset="0"/>
                <a:ea typeface="Open Sans" pitchFamily="34" charset="-122"/>
                <a:cs typeface="Open Sans" pitchFamily="34" charset="-120"/>
              </a:rPr>
              <a:t>, veri arttırma yöntemleri, </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hiperparametre</a:t>
            </a:r>
            <a:r>
              <a:rPr lang="en-US" sz="1458" kern="0" spc="-29" dirty="0">
                <a:solidFill>
                  <a:srgbClr val="2B2E3C"/>
                </a:solidFill>
                <a:latin typeface="Open Sans" pitchFamily="34" charset="0"/>
                <a:ea typeface="Open Sans" pitchFamily="34" charset="-122"/>
                <a:cs typeface="Open Sans" pitchFamily="34" charset="-120"/>
              </a:rPr>
              <a:t> </a:t>
            </a:r>
            <a:r>
              <a:rPr lang="en-US" sz="1458" kern="0" spc="-29" dirty="0" err="1">
                <a:solidFill>
                  <a:srgbClr val="2B2E3C"/>
                </a:solidFill>
                <a:latin typeface="Open Sans" pitchFamily="34" charset="0"/>
                <a:ea typeface="Open Sans" pitchFamily="34" charset="-122"/>
                <a:cs typeface="Open Sans" pitchFamily="34" charset="-120"/>
              </a:rPr>
              <a:t>ayarlamaları</a:t>
            </a:r>
            <a:r>
              <a:rPr lang="tr-TR" sz="1458" kern="0" spc="-29" dirty="0">
                <a:solidFill>
                  <a:srgbClr val="2B2E3C"/>
                </a:solidFill>
                <a:latin typeface="Open Sans" pitchFamily="34" charset="0"/>
                <a:ea typeface="Open Sans" pitchFamily="34" charset="-122"/>
                <a:cs typeface="Open Sans" pitchFamily="34" charset="-120"/>
              </a:rPr>
              <a:t>, </a:t>
            </a:r>
            <a:r>
              <a:rPr lang="en-US" sz="1458" kern="0" spc="-29" dirty="0">
                <a:solidFill>
                  <a:srgbClr val="2B2E3C"/>
                </a:solidFill>
                <a:latin typeface="Open Sans" pitchFamily="34" charset="0"/>
                <a:ea typeface="Open Sans" pitchFamily="34" charset="-122"/>
                <a:cs typeface="Open Sans" pitchFamily="34" charset="-120"/>
              </a:rPr>
              <a:t> örneğin, öğrenme oranı ve epoch sayısı yapıldı.</a:t>
            </a:r>
            <a:endParaRPr lang="en-US" sz="1458" dirty="0"/>
          </a:p>
        </p:txBody>
      </p:sp>
      <p:pic>
        <p:nvPicPr>
          <p:cNvPr id="23" name="Picture 4" descr="Nöroloji kliniğinde insan beyninin taraması">
            <a:extLst>
              <a:ext uri="{FF2B5EF4-FFF2-40B4-BE49-F238E27FC236}">
                <a16:creationId xmlns:a16="http://schemas.microsoft.com/office/drawing/2014/main" id="{CBA4A178-3FCC-FF7B-6FB7-ED1887799656}"/>
              </a:ext>
            </a:extLst>
          </p:cNvPr>
          <p:cNvPicPr>
            <a:picLocks noChangeAspect="1"/>
          </p:cNvPicPr>
          <p:nvPr/>
        </p:nvPicPr>
        <p:blipFill rotWithShape="1">
          <a:blip r:embed="rId3"/>
          <a:srcRect l="49699" r="212"/>
          <a:stretch/>
        </p:blipFill>
        <p:spPr>
          <a:xfrm>
            <a:off x="1" y="10"/>
            <a:ext cx="3534024" cy="68209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5F7966-37FC-CB83-D1D6-05E0BE54D02C}"/>
              </a:ext>
            </a:extLst>
          </p:cNvPr>
          <p:cNvSpPr>
            <a:spLocks noGrp="1"/>
          </p:cNvSpPr>
          <p:nvPr>
            <p:ph type="title"/>
          </p:nvPr>
        </p:nvSpPr>
        <p:spPr>
          <a:xfrm>
            <a:off x="949825" y="55603"/>
            <a:ext cx="10058400" cy="779711"/>
          </a:xfrm>
        </p:spPr>
        <p:txBody>
          <a:bodyPr>
            <a:normAutofit/>
          </a:bodyPr>
          <a:lstStyle/>
          <a:p>
            <a:pPr algn="ctr"/>
            <a:r>
              <a:rPr lang="tr-TR" sz="4400" dirty="0"/>
              <a:t>Modelin Kurulması Ve Eğitim</a:t>
            </a:r>
          </a:p>
        </p:txBody>
      </p:sp>
      <p:sp>
        <p:nvSpPr>
          <p:cNvPr id="3" name="İçerik Yer Tutucusu 2">
            <a:extLst>
              <a:ext uri="{FF2B5EF4-FFF2-40B4-BE49-F238E27FC236}">
                <a16:creationId xmlns:a16="http://schemas.microsoft.com/office/drawing/2014/main" id="{5EF0429B-4611-B432-AF2A-7F62C0E7DF3C}"/>
              </a:ext>
            </a:extLst>
          </p:cNvPr>
          <p:cNvSpPr>
            <a:spLocks noGrp="1"/>
          </p:cNvSpPr>
          <p:nvPr>
            <p:ph idx="1"/>
          </p:nvPr>
        </p:nvSpPr>
        <p:spPr>
          <a:xfrm>
            <a:off x="234777" y="937514"/>
            <a:ext cx="11670957" cy="6142908"/>
          </a:xfrm>
        </p:spPr>
        <p:txBody>
          <a:bodyPr>
            <a:noAutofit/>
          </a:bodyPr>
          <a:lstStyle/>
          <a:p>
            <a:r>
              <a:rPr lang="tr-TR" sz="1400" b="1" dirty="0" err="1"/>
              <a:t>Sequential</a:t>
            </a:r>
            <a:r>
              <a:rPr lang="tr-TR" sz="1400" b="1" dirty="0"/>
              <a:t> Modelin Oluşturulması:</a:t>
            </a:r>
            <a:endParaRPr lang="tr-TR" sz="1400" dirty="0"/>
          </a:p>
          <a:p>
            <a:pPr lvl="1">
              <a:buFont typeface="Wingdings" panose="05000000000000000000" pitchFamily="2" charset="2"/>
              <a:buChar char="Ø"/>
            </a:pPr>
            <a:r>
              <a:rPr lang="tr-TR" sz="1200" dirty="0" err="1"/>
              <a:t>Sequential</a:t>
            </a:r>
            <a:r>
              <a:rPr lang="tr-TR" sz="1200" dirty="0"/>
              <a:t> fonksiyonu kullanılarak bir sinir ağı modeli oluşturulur. Bu, katmanları sıralı olarak bir araya getirmeyi sağlayan bir model oluşturma yöntemidir.</a:t>
            </a:r>
          </a:p>
          <a:p>
            <a:r>
              <a:rPr lang="tr-TR" sz="1400" b="1" dirty="0" err="1"/>
              <a:t>Evrişimli</a:t>
            </a:r>
            <a:r>
              <a:rPr lang="tr-TR" sz="1400" b="1" dirty="0"/>
              <a:t> Sinir Ağı (</a:t>
            </a:r>
            <a:r>
              <a:rPr lang="tr-TR" sz="1400" b="1" dirty="0" err="1"/>
              <a:t>Convolutional</a:t>
            </a:r>
            <a:r>
              <a:rPr lang="tr-TR" sz="1400" b="1" dirty="0"/>
              <a:t> </a:t>
            </a:r>
            <a:r>
              <a:rPr lang="tr-TR" sz="1400" b="1" dirty="0" err="1"/>
              <a:t>Neural</a:t>
            </a:r>
            <a:r>
              <a:rPr lang="tr-TR" sz="1400" b="1" dirty="0"/>
              <a:t> Network - CNN) Katmanlarının Eklenmesi:</a:t>
            </a:r>
            <a:endParaRPr lang="tr-TR" sz="1400" dirty="0"/>
          </a:p>
          <a:p>
            <a:pPr lvl="1">
              <a:buFont typeface="Wingdings" panose="05000000000000000000" pitchFamily="2" charset="2"/>
              <a:buChar char="Ø"/>
            </a:pPr>
            <a:r>
              <a:rPr lang="tr-TR" sz="1200" dirty="0"/>
              <a:t>Model, </a:t>
            </a:r>
            <a:r>
              <a:rPr lang="tr-TR" sz="1200" dirty="0" err="1"/>
              <a:t>evrişimli</a:t>
            </a:r>
            <a:r>
              <a:rPr lang="tr-TR" sz="1200" dirty="0"/>
              <a:t> katmanlarla başlar. </a:t>
            </a:r>
            <a:r>
              <a:rPr lang="tr-TR" sz="1200" dirty="0" err="1"/>
              <a:t>Evrişim</a:t>
            </a:r>
            <a:r>
              <a:rPr lang="tr-TR" sz="1200" dirty="0"/>
              <a:t> ve havuzlama (</a:t>
            </a:r>
            <a:r>
              <a:rPr lang="tr-TR" sz="1200" dirty="0" err="1"/>
              <a:t>pooling</a:t>
            </a:r>
            <a:r>
              <a:rPr lang="tr-TR" sz="1200" dirty="0"/>
              <a:t>) katmanları, modelin özelliklerini öğrenmesine ve veri setindeki desenleri tanımasına yardımcı olur.</a:t>
            </a:r>
          </a:p>
          <a:p>
            <a:r>
              <a:rPr lang="tr-TR" sz="1200" dirty="0"/>
              <a:t>Örnek olarak:</a:t>
            </a:r>
          </a:p>
          <a:p>
            <a:r>
              <a:rPr lang="tr-TR" sz="1200" dirty="0"/>
              <a:t>layers.Conv2D(16, (3, 3), </a:t>
            </a:r>
            <a:r>
              <a:rPr lang="tr-TR" sz="1200" dirty="0" err="1"/>
              <a:t>padding</a:t>
            </a:r>
            <a:r>
              <a:rPr lang="tr-TR" sz="1200" dirty="0"/>
              <a:t>='</a:t>
            </a:r>
            <a:r>
              <a:rPr lang="tr-TR" sz="1200" dirty="0" err="1"/>
              <a:t>same</a:t>
            </a:r>
            <a:r>
              <a:rPr lang="tr-TR" sz="1200" dirty="0"/>
              <a:t>', </a:t>
            </a:r>
            <a:r>
              <a:rPr lang="tr-TR" sz="1200" dirty="0" err="1"/>
              <a:t>activation</a:t>
            </a:r>
            <a:r>
              <a:rPr lang="tr-TR" sz="1200" dirty="0"/>
              <a:t>='</a:t>
            </a:r>
            <a:r>
              <a:rPr lang="tr-TR" sz="1200" dirty="0" err="1"/>
              <a:t>relu</a:t>
            </a:r>
            <a:r>
              <a:rPr lang="tr-TR" sz="1200" dirty="0"/>
              <a:t>'): 16 adet 3x3 boyutunda </a:t>
            </a:r>
            <a:r>
              <a:rPr lang="tr-TR" sz="1200" dirty="0" err="1"/>
              <a:t>evrişimli</a:t>
            </a:r>
            <a:r>
              <a:rPr lang="tr-TR" sz="1200" dirty="0"/>
              <a:t> katman eklenir.</a:t>
            </a:r>
          </a:p>
          <a:p>
            <a:r>
              <a:rPr lang="tr-TR" sz="1200" dirty="0"/>
              <a:t>layers.MaxPooling2D(): Havuzlama işlemi için kullanılır, özellik haritalarının boyutunu küçültür.</a:t>
            </a:r>
          </a:p>
          <a:p>
            <a:r>
              <a:rPr lang="tr-TR" sz="1400" b="1" dirty="0"/>
              <a:t>Tam Bağlantılı (</a:t>
            </a:r>
            <a:r>
              <a:rPr lang="tr-TR" sz="1400" b="1" dirty="0" err="1"/>
              <a:t>Fully</a:t>
            </a:r>
            <a:r>
              <a:rPr lang="tr-TR" sz="1400" b="1" dirty="0"/>
              <a:t> </a:t>
            </a:r>
            <a:r>
              <a:rPr lang="tr-TR" sz="1400" b="1" dirty="0" err="1"/>
              <a:t>Connected</a:t>
            </a:r>
            <a:r>
              <a:rPr lang="tr-TR" sz="1400" b="1" dirty="0"/>
              <a:t>) Katmanların Eklenmesi:</a:t>
            </a:r>
            <a:endParaRPr lang="tr-TR" sz="1400" dirty="0"/>
          </a:p>
          <a:p>
            <a:pPr lvl="1">
              <a:buFont typeface="Wingdings" panose="05000000000000000000" pitchFamily="2" charset="2"/>
              <a:buChar char="Ø"/>
            </a:pPr>
            <a:r>
              <a:rPr lang="tr-TR" sz="1200" dirty="0"/>
              <a:t>CNN katmanlarından sonra, özellikler düzleştirilir ve tam bağlantılı katmanlar eklenir.</a:t>
            </a:r>
          </a:p>
          <a:p>
            <a:pPr lvl="1">
              <a:buFont typeface="Wingdings" panose="05000000000000000000" pitchFamily="2" charset="2"/>
              <a:buChar char="Ø"/>
            </a:pPr>
            <a:r>
              <a:rPr lang="tr-TR" sz="1200" dirty="0" err="1"/>
              <a:t>layers.Flatten</a:t>
            </a:r>
            <a:r>
              <a:rPr lang="tr-TR" sz="1200" dirty="0"/>
              <a:t>(): </a:t>
            </a:r>
            <a:r>
              <a:rPr lang="tr-TR" sz="1200" dirty="0" err="1"/>
              <a:t>Evrişimli</a:t>
            </a:r>
            <a:r>
              <a:rPr lang="tr-TR" sz="1200" dirty="0"/>
              <a:t> katmanlardan gelen çıktıları tek bir vektör haline getirir.</a:t>
            </a:r>
          </a:p>
          <a:p>
            <a:pPr lvl="1">
              <a:buFont typeface="Wingdings" panose="05000000000000000000" pitchFamily="2" charset="2"/>
              <a:buChar char="Ø"/>
            </a:pPr>
            <a:r>
              <a:rPr lang="tr-TR" sz="1200" dirty="0" err="1"/>
              <a:t>layers.Dense</a:t>
            </a:r>
            <a:r>
              <a:rPr lang="tr-TR" sz="1200" dirty="0"/>
              <a:t>(</a:t>
            </a:r>
            <a:r>
              <a:rPr lang="tr-TR" sz="1200" dirty="0" err="1"/>
              <a:t>units</a:t>
            </a:r>
            <a:r>
              <a:rPr lang="tr-TR" sz="1200" dirty="0"/>
              <a:t>, </a:t>
            </a:r>
            <a:r>
              <a:rPr lang="tr-TR" sz="1200" dirty="0" err="1"/>
              <a:t>activation</a:t>
            </a:r>
            <a:r>
              <a:rPr lang="tr-TR" sz="1200" dirty="0"/>
              <a:t>='</a:t>
            </a:r>
            <a:r>
              <a:rPr lang="tr-TR" sz="1200" dirty="0" err="1"/>
              <a:t>relu</a:t>
            </a:r>
            <a:r>
              <a:rPr lang="tr-TR" sz="1200" dirty="0"/>
              <a:t>'): Tam bağlantılı gizli katmanlar eklenir. </a:t>
            </a:r>
            <a:r>
              <a:rPr lang="tr-TR" sz="1200" dirty="0" err="1"/>
              <a:t>units</a:t>
            </a:r>
            <a:r>
              <a:rPr lang="tr-TR" sz="1200" dirty="0"/>
              <a:t>, katmandaki nöron sayısını belirtir. '</a:t>
            </a:r>
            <a:r>
              <a:rPr lang="tr-TR" sz="1200" dirty="0" err="1"/>
              <a:t>relu</a:t>
            </a:r>
            <a:r>
              <a:rPr lang="tr-TR" sz="1200" dirty="0"/>
              <a:t>' aktivasyon fonksiyonu kullanılabilir.</a:t>
            </a:r>
          </a:p>
          <a:p>
            <a:pPr lvl="1">
              <a:buFont typeface="Wingdings" panose="05000000000000000000" pitchFamily="2" charset="2"/>
              <a:buChar char="Ø"/>
            </a:pPr>
            <a:r>
              <a:rPr lang="tr-TR" sz="1200" dirty="0" err="1"/>
              <a:t>layers.Dropout</a:t>
            </a:r>
            <a:r>
              <a:rPr lang="tr-TR" sz="1200" dirty="0"/>
              <a:t>(0.2): Aşırı uydurmaya karşı koruma için </a:t>
            </a:r>
            <a:r>
              <a:rPr lang="tr-TR" sz="1200" dirty="0" err="1"/>
              <a:t>dropout</a:t>
            </a:r>
            <a:r>
              <a:rPr lang="tr-TR" sz="1200" dirty="0"/>
              <a:t> katmanı eklenir. 0.2, katmanın girişlerinin rastgele olarak yüzde 20'sinin sıfıra ayarlanacağını belirtir.</a:t>
            </a:r>
          </a:p>
          <a:p>
            <a:r>
              <a:rPr lang="tr-TR" sz="1400" b="1" dirty="0"/>
              <a:t>Çıkış Katmanının Eklenmesi:</a:t>
            </a:r>
            <a:endParaRPr lang="tr-TR" sz="1400" dirty="0"/>
          </a:p>
          <a:p>
            <a:pPr lvl="1">
              <a:buFont typeface="Wingdings" panose="05000000000000000000" pitchFamily="2" charset="2"/>
              <a:buChar char="Ø"/>
            </a:pPr>
            <a:r>
              <a:rPr lang="tr-TR" sz="1200" dirty="0"/>
              <a:t>Problemin özelliklerine bağlı olarak çıkış katmanı belirlenir.</a:t>
            </a:r>
          </a:p>
          <a:p>
            <a:pPr lvl="1">
              <a:buFont typeface="Wingdings" panose="05000000000000000000" pitchFamily="2" charset="2"/>
              <a:buChar char="Ø"/>
            </a:pPr>
            <a:r>
              <a:rPr lang="tr-TR" sz="1200" dirty="0"/>
              <a:t>Sınıflandırma problemleri için genellikle </a:t>
            </a:r>
            <a:r>
              <a:rPr lang="tr-TR" sz="1200" dirty="0" err="1"/>
              <a:t>softmax</a:t>
            </a:r>
            <a:r>
              <a:rPr lang="tr-TR" sz="1200" dirty="0"/>
              <a:t> aktivasyon fonksiyonu ile bir çıkış katmanı eklenir. Örneğin:</a:t>
            </a:r>
          </a:p>
          <a:p>
            <a:pPr lvl="1">
              <a:buFont typeface="Wingdings" panose="05000000000000000000" pitchFamily="2" charset="2"/>
              <a:buChar char="Ø"/>
            </a:pPr>
            <a:r>
              <a:rPr lang="tr-TR" sz="1200" dirty="0" err="1"/>
              <a:t>layers.Dense</a:t>
            </a:r>
            <a:r>
              <a:rPr lang="tr-TR" sz="1200" dirty="0"/>
              <a:t>(4, </a:t>
            </a:r>
            <a:r>
              <a:rPr lang="tr-TR" sz="1200" dirty="0" err="1"/>
              <a:t>activation</a:t>
            </a:r>
            <a:r>
              <a:rPr lang="tr-TR" sz="1200" dirty="0"/>
              <a:t>='</a:t>
            </a:r>
            <a:r>
              <a:rPr lang="tr-TR" sz="1200" dirty="0" err="1"/>
              <a:t>softmax</a:t>
            </a:r>
            <a:r>
              <a:rPr lang="tr-TR" sz="1200" dirty="0"/>
              <a:t>'): 4 sınıf için bir çıkış katmanı oluşturulur.</a:t>
            </a:r>
          </a:p>
          <a:p>
            <a:r>
              <a:rPr lang="tr-TR" sz="1400" b="1" dirty="0"/>
              <a:t>Modelin Derlenmesi (</a:t>
            </a:r>
            <a:r>
              <a:rPr lang="tr-TR" sz="1400" b="1" dirty="0" err="1"/>
              <a:t>Compiling</a:t>
            </a:r>
            <a:r>
              <a:rPr lang="tr-TR" sz="1400" b="1" dirty="0"/>
              <a:t>):</a:t>
            </a:r>
            <a:endParaRPr lang="tr-TR" sz="1400" dirty="0"/>
          </a:p>
          <a:p>
            <a:pPr lvl="1">
              <a:buFont typeface="Wingdings" panose="05000000000000000000" pitchFamily="2" charset="2"/>
              <a:buChar char="Ø"/>
            </a:pPr>
            <a:r>
              <a:rPr lang="tr-TR" sz="1200" dirty="0"/>
              <a:t>Modelin derlenmesi, kullanılacak olan optimizasyon yöntemi, kayıp fonksiyonu ve performans metriklerinin belirlenmesini içerir.</a:t>
            </a:r>
          </a:p>
          <a:p>
            <a:pPr lvl="1">
              <a:buFont typeface="Wingdings" panose="05000000000000000000" pitchFamily="2" charset="2"/>
              <a:buChar char="Ø"/>
            </a:pPr>
            <a:r>
              <a:rPr lang="tr-TR" sz="1200" dirty="0" err="1"/>
              <a:t>model.compile</a:t>
            </a:r>
            <a:r>
              <a:rPr lang="tr-TR" sz="1200" dirty="0"/>
              <a:t>(</a:t>
            </a:r>
            <a:r>
              <a:rPr lang="tr-TR" sz="1200" dirty="0" err="1"/>
              <a:t>optimizer</a:t>
            </a:r>
            <a:r>
              <a:rPr lang="tr-TR" sz="1200" dirty="0"/>
              <a:t>='adam', </a:t>
            </a:r>
            <a:r>
              <a:rPr lang="tr-TR" sz="1200" dirty="0" err="1"/>
              <a:t>loss</a:t>
            </a:r>
            <a:r>
              <a:rPr lang="tr-TR" sz="1200" dirty="0"/>
              <a:t>='</a:t>
            </a:r>
            <a:r>
              <a:rPr lang="tr-TR" sz="1200" dirty="0" err="1"/>
              <a:t>sparse_categorical_crossentropy</a:t>
            </a:r>
            <a:r>
              <a:rPr lang="tr-TR" sz="1200" dirty="0"/>
              <a:t>', </a:t>
            </a:r>
            <a:r>
              <a:rPr lang="tr-TR" sz="1200" dirty="0" err="1"/>
              <a:t>metrics</a:t>
            </a:r>
            <a:r>
              <a:rPr lang="tr-TR" sz="1200" dirty="0"/>
              <a:t>=['</a:t>
            </a:r>
            <a:r>
              <a:rPr lang="tr-TR" sz="1200" dirty="0" err="1"/>
              <a:t>accuracy</a:t>
            </a:r>
            <a:r>
              <a:rPr lang="tr-TR" sz="1200" dirty="0"/>
              <a:t>']): Optimizasyon yöntemi olarak 'adam', kayıp fonksiyonu olarak '</a:t>
            </a:r>
            <a:r>
              <a:rPr lang="tr-TR" sz="1200" dirty="0" err="1"/>
              <a:t>sparse_categorical_crossentropy</a:t>
            </a:r>
            <a:r>
              <a:rPr lang="tr-TR" sz="1200" dirty="0"/>
              <a:t>' (sınıflandırma için kullanılır) ve metrik olarak doğruluk (</a:t>
            </a:r>
            <a:r>
              <a:rPr lang="tr-TR" sz="1200" dirty="0" err="1"/>
              <a:t>accuracy</a:t>
            </a:r>
            <a:r>
              <a:rPr lang="tr-TR" sz="1200" dirty="0"/>
              <a:t>) belirtilir.</a:t>
            </a:r>
          </a:p>
        </p:txBody>
      </p:sp>
    </p:spTree>
    <p:extLst>
      <p:ext uri="{BB962C8B-B14F-4D97-AF65-F5344CB8AC3E}">
        <p14:creationId xmlns:p14="http://schemas.microsoft.com/office/powerpoint/2010/main" val="176266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7A6294-EAF5-7258-52D7-A5CA40A0BFF7}"/>
              </a:ext>
            </a:extLst>
          </p:cNvPr>
          <p:cNvSpPr>
            <a:spLocks noGrp="1"/>
          </p:cNvSpPr>
          <p:nvPr>
            <p:ph type="title"/>
          </p:nvPr>
        </p:nvSpPr>
        <p:spPr>
          <a:xfrm>
            <a:off x="633743" y="609599"/>
            <a:ext cx="3413156" cy="5273675"/>
          </a:xfrm>
        </p:spPr>
        <p:txBody>
          <a:bodyPr>
            <a:normAutofit/>
          </a:bodyPr>
          <a:lstStyle/>
          <a:p>
            <a:r>
              <a:rPr lang="tr-TR"/>
              <a:t>Beyin Tümörlerinin Önemi ve Eksiklikler </a:t>
            </a:r>
            <a:endParaRPr lang="tr-TR" dirty="0"/>
          </a:p>
        </p:txBody>
      </p:sp>
      <p:graphicFrame>
        <p:nvGraphicFramePr>
          <p:cNvPr id="7" name="İçerik Yer Tutucusu 2">
            <a:extLst>
              <a:ext uri="{FF2B5EF4-FFF2-40B4-BE49-F238E27FC236}">
                <a16:creationId xmlns:a16="http://schemas.microsoft.com/office/drawing/2014/main" id="{EE607C77-7619-EE75-E2A1-DD3BE5D52C87}"/>
              </a:ext>
            </a:extLst>
          </p:cNvPr>
          <p:cNvGraphicFramePr>
            <a:graphicFrameLocks noGrp="1"/>
          </p:cNvGraphicFramePr>
          <p:nvPr>
            <p:ph idx="1"/>
            <p:extLst>
              <p:ext uri="{D42A27DB-BD31-4B8C-83A1-F6EECF244321}">
                <p14:modId xmlns:p14="http://schemas.microsoft.com/office/powerpoint/2010/main" val="340808190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4895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3C181C28-3DCB-9028-6379-FA4503241DB9}"/>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Modelin Kurulması Ve Eğitim</a:t>
            </a:r>
          </a:p>
        </p:txBody>
      </p:sp>
      <p:pic>
        <p:nvPicPr>
          <p:cNvPr id="3" name="Resim 2" descr="metin, ekran görüntüsü, yazı tipi içeren bir resim&#10;&#10;Açıklama otomatik olarak oluşturuldu">
            <a:extLst>
              <a:ext uri="{FF2B5EF4-FFF2-40B4-BE49-F238E27FC236}">
                <a16:creationId xmlns:a16="http://schemas.microsoft.com/office/drawing/2014/main" id="{E5382532-C9DD-69BE-581B-790421AF1B39}"/>
              </a:ext>
            </a:extLst>
          </p:cNvPr>
          <p:cNvPicPr>
            <a:picLocks noChangeAspect="1"/>
          </p:cNvPicPr>
          <p:nvPr/>
        </p:nvPicPr>
        <p:blipFill>
          <a:blip r:embed="rId2"/>
          <a:stretch>
            <a:fillRect/>
          </a:stretch>
        </p:blipFill>
        <p:spPr>
          <a:xfrm>
            <a:off x="308919" y="1941155"/>
            <a:ext cx="11059297" cy="4590535"/>
          </a:xfrm>
          <a:prstGeom prst="rect">
            <a:avLst/>
          </a:prstGeom>
          <a:effectLst/>
        </p:spPr>
      </p:pic>
    </p:spTree>
    <p:extLst>
      <p:ext uri="{BB962C8B-B14F-4D97-AF65-F5344CB8AC3E}">
        <p14:creationId xmlns:p14="http://schemas.microsoft.com/office/powerpoint/2010/main" val="1357793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0169A2-4190-E905-1972-32A6D1A0A8AB}"/>
              </a:ext>
            </a:extLst>
          </p:cNvPr>
          <p:cNvSpPr>
            <a:spLocks noGrp="1"/>
          </p:cNvSpPr>
          <p:nvPr>
            <p:ph type="title"/>
          </p:nvPr>
        </p:nvSpPr>
        <p:spPr>
          <a:xfrm>
            <a:off x="1066800" y="463020"/>
            <a:ext cx="10058400" cy="849560"/>
          </a:xfrm>
        </p:spPr>
        <p:txBody>
          <a:bodyPr/>
          <a:lstStyle/>
          <a:p>
            <a:pPr algn="ctr"/>
            <a:r>
              <a:rPr lang="tr-TR"/>
              <a:t>Confusion Matrix</a:t>
            </a:r>
            <a:endParaRPr lang="tr-TR" dirty="0"/>
          </a:p>
        </p:txBody>
      </p:sp>
      <p:pic>
        <p:nvPicPr>
          <p:cNvPr id="5" name="İçerik Yer Tutucusu 4">
            <a:extLst>
              <a:ext uri="{FF2B5EF4-FFF2-40B4-BE49-F238E27FC236}">
                <a16:creationId xmlns:a16="http://schemas.microsoft.com/office/drawing/2014/main" id="{760B4C0B-F05F-EEB3-2526-51DF44A85648}"/>
              </a:ext>
            </a:extLst>
          </p:cNvPr>
          <p:cNvPicPr>
            <a:picLocks noGrp="1" noChangeAspect="1"/>
          </p:cNvPicPr>
          <p:nvPr>
            <p:ph idx="1"/>
          </p:nvPr>
        </p:nvPicPr>
        <p:blipFill>
          <a:blip r:embed="rId3"/>
          <a:stretch>
            <a:fillRect/>
          </a:stretch>
        </p:blipFill>
        <p:spPr>
          <a:xfrm>
            <a:off x="702679" y="1947475"/>
            <a:ext cx="5393321" cy="4022725"/>
          </a:xfrm>
        </p:spPr>
      </p:pic>
      <p:pic>
        <p:nvPicPr>
          <p:cNvPr id="7" name="Resim 6">
            <a:extLst>
              <a:ext uri="{FF2B5EF4-FFF2-40B4-BE49-F238E27FC236}">
                <a16:creationId xmlns:a16="http://schemas.microsoft.com/office/drawing/2014/main" id="{88FDD44F-F250-67CA-FA3D-9AA65D30849B}"/>
              </a:ext>
            </a:extLst>
          </p:cNvPr>
          <p:cNvPicPr>
            <a:picLocks noChangeAspect="1"/>
          </p:cNvPicPr>
          <p:nvPr/>
        </p:nvPicPr>
        <p:blipFill>
          <a:blip r:embed="rId4"/>
          <a:stretch>
            <a:fillRect/>
          </a:stretch>
        </p:blipFill>
        <p:spPr>
          <a:xfrm>
            <a:off x="6096000" y="1947474"/>
            <a:ext cx="5657449" cy="4022725"/>
          </a:xfrm>
          <a:prstGeom prst="rect">
            <a:avLst/>
          </a:prstGeom>
        </p:spPr>
      </p:pic>
    </p:spTree>
    <p:extLst>
      <p:ext uri="{BB962C8B-B14F-4D97-AF65-F5344CB8AC3E}">
        <p14:creationId xmlns:p14="http://schemas.microsoft.com/office/powerpoint/2010/main" val="361780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E823A11-EB0B-038D-4814-CAE44C7F961E}"/>
              </a:ext>
            </a:extLst>
          </p:cNvPr>
          <p:cNvSpPr>
            <a:spLocks noGrp="1"/>
          </p:cNvSpPr>
          <p:nvPr>
            <p:ph type="title"/>
          </p:nvPr>
        </p:nvSpPr>
        <p:spPr>
          <a:xfrm>
            <a:off x="701505" y="752268"/>
            <a:ext cx="6188190" cy="933864"/>
          </a:xfrm>
        </p:spPr>
        <p:txBody>
          <a:bodyPr>
            <a:normAutofit/>
          </a:bodyPr>
          <a:lstStyle/>
          <a:p>
            <a:r>
              <a:rPr lang="tr-TR" dirty="0">
                <a:solidFill>
                  <a:srgbClr val="EBEBEB"/>
                </a:solidFill>
              </a:rPr>
              <a:t>Kullanıcı Web Arayüzü</a:t>
            </a:r>
          </a:p>
        </p:txBody>
      </p:sp>
      <p:sp>
        <p:nvSpPr>
          <p:cNvPr id="3" name="İçerik Yer Tutucusu 2">
            <a:extLst>
              <a:ext uri="{FF2B5EF4-FFF2-40B4-BE49-F238E27FC236}">
                <a16:creationId xmlns:a16="http://schemas.microsoft.com/office/drawing/2014/main" id="{76821074-18BD-6E9B-E095-C04A06CF43E9}"/>
              </a:ext>
            </a:extLst>
          </p:cNvPr>
          <p:cNvSpPr>
            <a:spLocks noGrp="1"/>
          </p:cNvSpPr>
          <p:nvPr>
            <p:ph idx="1"/>
          </p:nvPr>
        </p:nvSpPr>
        <p:spPr>
          <a:xfrm>
            <a:off x="648930" y="2438400"/>
            <a:ext cx="6703340" cy="4265141"/>
          </a:xfrm>
        </p:spPr>
        <p:txBody>
          <a:bodyPr>
            <a:normAutofit lnSpcReduction="10000"/>
          </a:bodyPr>
          <a:lstStyle/>
          <a:p>
            <a:pPr>
              <a:lnSpc>
                <a:spcPct val="90000"/>
              </a:lnSpc>
            </a:pPr>
            <a:r>
              <a:rPr lang="tr-TR" sz="1400" dirty="0">
                <a:solidFill>
                  <a:srgbClr val="FFFFFF"/>
                </a:solidFill>
              </a:rPr>
              <a:t>Sitemizde dört farklı sekme bulunuyor: Anasayfa, Beyin Tümörü, Hakkımızda ve İletişim. Beyin Tümörü sekmesi altında ise Beyin Tümörü Tahmini ve Beyin Tümörü Bilgi bölümleri yer alıyor.</a:t>
            </a:r>
          </a:p>
          <a:p>
            <a:pPr marL="0" indent="0">
              <a:lnSpc>
                <a:spcPct val="90000"/>
              </a:lnSpc>
              <a:buNone/>
            </a:pPr>
            <a:endParaRPr lang="tr-TR" sz="1400" dirty="0">
              <a:solidFill>
                <a:srgbClr val="FFFFFF"/>
              </a:solidFill>
            </a:endParaRPr>
          </a:p>
          <a:p>
            <a:pPr>
              <a:lnSpc>
                <a:spcPct val="90000"/>
              </a:lnSpc>
            </a:pPr>
            <a:r>
              <a:rPr lang="tr-TR" sz="1400" dirty="0">
                <a:solidFill>
                  <a:srgbClr val="FFFFFF"/>
                </a:solidFill>
              </a:rPr>
              <a:t>Anasayfa, projenin amacı, sağladığı faydalar, kullanım alanları, yapay zekanın rolü, tümör sınıfları arasındaki farklar ve tehlike dereceleri gibi konuları kapsıyor.</a:t>
            </a:r>
          </a:p>
          <a:p>
            <a:pPr>
              <a:lnSpc>
                <a:spcPct val="90000"/>
              </a:lnSpc>
            </a:pPr>
            <a:endParaRPr lang="tr-TR" sz="1400" dirty="0">
              <a:solidFill>
                <a:srgbClr val="FFFFFF"/>
              </a:solidFill>
            </a:endParaRPr>
          </a:p>
          <a:p>
            <a:pPr>
              <a:lnSpc>
                <a:spcPct val="90000"/>
              </a:lnSpc>
            </a:pPr>
            <a:r>
              <a:rPr lang="tr-TR" sz="1400" dirty="0">
                <a:solidFill>
                  <a:srgbClr val="FFFFFF"/>
                </a:solidFill>
              </a:rPr>
              <a:t>Beyin Tümörü Tahmini sayfası, yüklenen MR görüntüsüne göre beyin tümörünü sınıflandırarak kişiye özel tedavi seçenekleri sunuyor.</a:t>
            </a:r>
          </a:p>
          <a:p>
            <a:pPr>
              <a:lnSpc>
                <a:spcPct val="90000"/>
              </a:lnSpc>
            </a:pPr>
            <a:endParaRPr lang="tr-TR" sz="1400" dirty="0">
              <a:solidFill>
                <a:srgbClr val="FFFFFF"/>
              </a:solidFill>
            </a:endParaRPr>
          </a:p>
          <a:p>
            <a:pPr>
              <a:lnSpc>
                <a:spcPct val="90000"/>
              </a:lnSpc>
            </a:pPr>
            <a:r>
              <a:rPr lang="tr-TR" sz="1400" dirty="0">
                <a:solidFill>
                  <a:srgbClr val="FFFFFF"/>
                </a:solidFill>
              </a:rPr>
              <a:t>Beyin Tümörü Bilgi sayfası ise beyin tümörleriyle ilgili genel bilgiler içeriyor.</a:t>
            </a:r>
          </a:p>
          <a:p>
            <a:pPr>
              <a:lnSpc>
                <a:spcPct val="90000"/>
              </a:lnSpc>
            </a:pPr>
            <a:endParaRPr lang="tr-TR" sz="1400" dirty="0">
              <a:solidFill>
                <a:srgbClr val="FFFFFF"/>
              </a:solidFill>
            </a:endParaRPr>
          </a:p>
          <a:p>
            <a:pPr>
              <a:lnSpc>
                <a:spcPct val="90000"/>
              </a:lnSpc>
            </a:pPr>
            <a:r>
              <a:rPr lang="tr-TR" sz="1400" dirty="0">
                <a:solidFill>
                  <a:srgbClr val="FFFFFF"/>
                </a:solidFill>
              </a:rPr>
              <a:t>Hakkımızda bölümünde ise projeye dair detaylı bilgiler bulunuyor.</a:t>
            </a:r>
          </a:p>
          <a:p>
            <a:pPr>
              <a:lnSpc>
                <a:spcPct val="90000"/>
              </a:lnSpc>
            </a:pPr>
            <a:endParaRPr lang="tr-TR" sz="1400" dirty="0">
              <a:solidFill>
                <a:srgbClr val="FFFFFF"/>
              </a:solidFill>
            </a:endParaRPr>
          </a:p>
          <a:p>
            <a:pPr>
              <a:lnSpc>
                <a:spcPct val="90000"/>
              </a:lnSpc>
            </a:pPr>
            <a:r>
              <a:rPr lang="tr-TR" sz="1400" dirty="0">
                <a:solidFill>
                  <a:srgbClr val="FFFFFF"/>
                </a:solidFill>
              </a:rPr>
              <a:t>Son olarak, İletişim sayfası projenin sahibiyle iletişime geçme imkanı sunuyor.</a:t>
            </a:r>
          </a:p>
          <a:p>
            <a:pPr>
              <a:lnSpc>
                <a:spcPct val="90000"/>
              </a:lnSpc>
            </a:pPr>
            <a:endParaRPr lang="tr-TR" sz="1400" dirty="0">
              <a:solidFill>
                <a:srgbClr val="FFFFFF"/>
              </a:solidFill>
            </a:endParaRPr>
          </a:p>
          <a:p>
            <a:pPr>
              <a:lnSpc>
                <a:spcPct val="90000"/>
              </a:lnSpc>
            </a:pPr>
            <a:endParaRPr lang="tr-TR" sz="1400" dirty="0">
              <a:solidFill>
                <a:srgbClr val="FFFFFF"/>
              </a:solidFill>
            </a:endParaRPr>
          </a:p>
          <a:p>
            <a:pPr>
              <a:lnSpc>
                <a:spcPct val="90000"/>
              </a:lnSpc>
            </a:pPr>
            <a:endParaRPr lang="tr-TR" sz="1400" dirty="0">
              <a:solidFill>
                <a:srgbClr val="FFFFFF"/>
              </a:solidFill>
            </a:endParaRPr>
          </a:p>
          <a:p>
            <a:pPr>
              <a:lnSpc>
                <a:spcPct val="90000"/>
              </a:lnSpc>
            </a:pPr>
            <a:endParaRPr lang="tr-TR" sz="1400" dirty="0">
              <a:solidFill>
                <a:srgbClr val="FFFFFF"/>
              </a:solidFill>
            </a:endParaRPr>
          </a:p>
          <a:p>
            <a:pPr>
              <a:lnSpc>
                <a:spcPct val="90000"/>
              </a:lnSpc>
            </a:pPr>
            <a:endParaRPr lang="tr-TR" sz="1400" dirty="0">
              <a:solidFill>
                <a:srgbClr val="FFFFFF"/>
              </a:solidFill>
            </a:endParaRPr>
          </a:p>
          <a:p>
            <a:pPr>
              <a:lnSpc>
                <a:spcPct val="90000"/>
              </a:lnSpc>
            </a:pPr>
            <a:endParaRPr lang="tr-TR" sz="1400" dirty="0">
              <a:solidFill>
                <a:srgbClr val="FFFFFF"/>
              </a:solidFill>
            </a:endParaRPr>
          </a:p>
          <a:p>
            <a:pPr marL="0" indent="0">
              <a:lnSpc>
                <a:spcPct val="90000"/>
              </a:lnSpc>
              <a:buNone/>
            </a:pPr>
            <a:endParaRPr lang="tr-TR" sz="1400" dirty="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Bilgisayar tarafından oluşturulan ışıklar">
            <a:extLst>
              <a:ext uri="{FF2B5EF4-FFF2-40B4-BE49-F238E27FC236}">
                <a16:creationId xmlns:a16="http://schemas.microsoft.com/office/drawing/2014/main" id="{00875E15-3425-F719-EC63-D328B1B29C51}"/>
              </a:ext>
            </a:extLst>
          </p:cNvPr>
          <p:cNvPicPr>
            <a:picLocks noChangeAspect="1"/>
          </p:cNvPicPr>
          <p:nvPr/>
        </p:nvPicPr>
        <p:blipFill rotWithShape="1">
          <a:blip r:embed="rId4"/>
          <a:srcRect l="17948" r="28497"/>
          <a:stretch/>
        </p:blipFill>
        <p:spPr>
          <a:xfrm>
            <a:off x="7828005" y="1"/>
            <a:ext cx="436441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70188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tr-TR" sz="1500"/>
          </a:p>
        </p:txBody>
      </p:sp>
      <p:sp>
        <p:nvSpPr>
          <p:cNvPr id="3" name="Shape 1"/>
          <p:cNvSpPr/>
          <p:nvPr/>
        </p:nvSpPr>
        <p:spPr>
          <a:xfrm>
            <a:off x="0" y="0"/>
            <a:ext cx="12192000" cy="6858000"/>
          </a:xfrm>
          <a:prstGeom prst="rect">
            <a:avLst/>
          </a:prstGeom>
          <a:solidFill>
            <a:srgbClr val="F3F3F7"/>
          </a:solidFill>
          <a:ln/>
        </p:spPr>
        <p:txBody>
          <a:bodyPr/>
          <a:lstStyle/>
          <a:p>
            <a:endParaRPr lang="tr-TR" sz="1500"/>
          </a:p>
        </p:txBody>
      </p:sp>
      <p:sp>
        <p:nvSpPr>
          <p:cNvPr id="5" name="Text 2"/>
          <p:cNvSpPr/>
          <p:nvPr/>
        </p:nvSpPr>
        <p:spPr>
          <a:xfrm>
            <a:off x="694333" y="1121768"/>
            <a:ext cx="7755334" cy="1157288"/>
          </a:xfrm>
          <a:prstGeom prst="rect">
            <a:avLst/>
          </a:prstGeom>
          <a:noFill/>
          <a:ln/>
        </p:spPr>
        <p:txBody>
          <a:bodyPr wrap="square" rtlCol="0" anchor="t"/>
          <a:lstStyle/>
          <a:p>
            <a:pPr>
              <a:lnSpc>
                <a:spcPts val="4556"/>
              </a:lnSpc>
            </a:pPr>
            <a:r>
              <a:rPr lang="en-US" sz="3645" b="1" dirty="0">
                <a:solidFill>
                  <a:srgbClr val="101014"/>
                </a:solidFill>
                <a:latin typeface="Playfair Display" pitchFamily="34" charset="0"/>
                <a:ea typeface="Playfair Display" pitchFamily="34" charset="-122"/>
                <a:cs typeface="Playfair Display" pitchFamily="34" charset="-120"/>
              </a:rPr>
              <a:t>Tedavi Planlama Sürecinde ChatGpt Kullanımı</a:t>
            </a:r>
            <a:endParaRPr lang="en-US" sz="3645" dirty="0"/>
          </a:p>
        </p:txBody>
      </p:sp>
      <p:sp>
        <p:nvSpPr>
          <p:cNvPr id="6" name="Shape 3"/>
          <p:cNvSpPr/>
          <p:nvPr/>
        </p:nvSpPr>
        <p:spPr>
          <a:xfrm>
            <a:off x="694333" y="2701430"/>
            <a:ext cx="416619" cy="416619"/>
          </a:xfrm>
          <a:prstGeom prst="roundRect">
            <a:avLst>
              <a:gd name="adj" fmla="val 26667"/>
            </a:avLst>
          </a:prstGeom>
          <a:solidFill>
            <a:srgbClr val="E4E4ED"/>
          </a:solidFill>
          <a:ln/>
        </p:spPr>
        <p:txBody>
          <a:bodyPr/>
          <a:lstStyle/>
          <a:p>
            <a:endParaRPr lang="tr-TR" sz="1500"/>
          </a:p>
        </p:txBody>
      </p:sp>
      <p:sp>
        <p:nvSpPr>
          <p:cNvPr id="7" name="Text 4"/>
          <p:cNvSpPr/>
          <p:nvPr/>
        </p:nvSpPr>
        <p:spPr>
          <a:xfrm>
            <a:off x="848618" y="2736156"/>
            <a:ext cx="1079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1</a:t>
            </a:r>
            <a:endParaRPr lang="en-US" sz="2187" dirty="0"/>
          </a:p>
        </p:txBody>
      </p:sp>
      <p:sp>
        <p:nvSpPr>
          <p:cNvPr id="8" name="Text 5"/>
          <p:cNvSpPr/>
          <p:nvPr/>
        </p:nvSpPr>
        <p:spPr>
          <a:xfrm>
            <a:off x="1296094" y="2765028"/>
            <a:ext cx="251460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İnsan Benzeri Konuşma</a:t>
            </a:r>
            <a:endParaRPr lang="en-US" sz="1822" dirty="0"/>
          </a:p>
        </p:txBody>
      </p:sp>
      <p:sp>
        <p:nvSpPr>
          <p:cNvPr id="9" name="Text 6"/>
          <p:cNvSpPr/>
          <p:nvPr/>
        </p:nvSpPr>
        <p:spPr>
          <a:xfrm>
            <a:off x="1296095" y="3165375"/>
            <a:ext cx="3183334" cy="1157287"/>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ChatGpt, hastaların sorularını cevaplamak ve tedavi hakkında bilgi vermek için doğal bir dil kullanır.</a:t>
            </a:r>
            <a:endParaRPr lang="en-US" sz="1458" dirty="0"/>
          </a:p>
        </p:txBody>
      </p:sp>
      <p:sp>
        <p:nvSpPr>
          <p:cNvPr id="10" name="Shape 7"/>
          <p:cNvSpPr/>
          <p:nvPr/>
        </p:nvSpPr>
        <p:spPr>
          <a:xfrm>
            <a:off x="4664571" y="2701430"/>
            <a:ext cx="416619" cy="416619"/>
          </a:xfrm>
          <a:prstGeom prst="roundRect">
            <a:avLst>
              <a:gd name="adj" fmla="val 26667"/>
            </a:avLst>
          </a:prstGeom>
          <a:solidFill>
            <a:srgbClr val="E4E4ED"/>
          </a:solidFill>
          <a:ln/>
        </p:spPr>
        <p:txBody>
          <a:bodyPr/>
          <a:lstStyle/>
          <a:p>
            <a:endParaRPr lang="tr-TR" sz="1500"/>
          </a:p>
        </p:txBody>
      </p:sp>
      <p:sp>
        <p:nvSpPr>
          <p:cNvPr id="11" name="Text 8"/>
          <p:cNvSpPr/>
          <p:nvPr/>
        </p:nvSpPr>
        <p:spPr>
          <a:xfrm>
            <a:off x="4799807" y="2736156"/>
            <a:ext cx="1460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2</a:t>
            </a:r>
            <a:endParaRPr lang="en-US" sz="2187" dirty="0"/>
          </a:p>
        </p:txBody>
      </p:sp>
      <p:sp>
        <p:nvSpPr>
          <p:cNvPr id="12" name="Text 9"/>
          <p:cNvSpPr/>
          <p:nvPr/>
        </p:nvSpPr>
        <p:spPr>
          <a:xfrm>
            <a:off x="5266333" y="2765028"/>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Bireysel Uyum</a:t>
            </a:r>
            <a:endParaRPr lang="en-US" sz="1822" dirty="0"/>
          </a:p>
        </p:txBody>
      </p:sp>
      <p:sp>
        <p:nvSpPr>
          <p:cNvPr id="13" name="Text 10"/>
          <p:cNvSpPr/>
          <p:nvPr/>
        </p:nvSpPr>
        <p:spPr>
          <a:xfrm>
            <a:off x="5266333" y="3165376"/>
            <a:ext cx="3183334" cy="1184672"/>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ChatGpt, kişiselleştirilmiş tedavi planları sunmak için hastaların özel durumu ve tercihleri hakkında bilgi alır.</a:t>
            </a:r>
            <a:endParaRPr lang="en-US" sz="1458" dirty="0"/>
          </a:p>
        </p:txBody>
      </p:sp>
      <p:sp>
        <p:nvSpPr>
          <p:cNvPr id="14" name="Shape 11"/>
          <p:cNvSpPr/>
          <p:nvPr/>
        </p:nvSpPr>
        <p:spPr>
          <a:xfrm>
            <a:off x="694333" y="4679851"/>
            <a:ext cx="416619" cy="416619"/>
          </a:xfrm>
          <a:prstGeom prst="roundRect">
            <a:avLst>
              <a:gd name="adj" fmla="val 26667"/>
            </a:avLst>
          </a:prstGeom>
          <a:solidFill>
            <a:srgbClr val="E4E4ED"/>
          </a:solidFill>
          <a:ln/>
        </p:spPr>
        <p:txBody>
          <a:bodyPr/>
          <a:lstStyle/>
          <a:p>
            <a:endParaRPr lang="tr-TR" sz="1500"/>
          </a:p>
        </p:txBody>
      </p:sp>
      <p:sp>
        <p:nvSpPr>
          <p:cNvPr id="15" name="Text 12"/>
          <p:cNvSpPr/>
          <p:nvPr/>
        </p:nvSpPr>
        <p:spPr>
          <a:xfrm>
            <a:off x="835918" y="4714578"/>
            <a:ext cx="133350" cy="347068"/>
          </a:xfrm>
          <a:prstGeom prst="rect">
            <a:avLst/>
          </a:prstGeom>
          <a:noFill/>
          <a:ln/>
        </p:spPr>
        <p:txBody>
          <a:bodyPr wrap="none" rtlCol="0" anchor="t"/>
          <a:lstStyle/>
          <a:p>
            <a:pPr algn="ctr">
              <a:lnSpc>
                <a:spcPts val="2734"/>
              </a:lnSpc>
            </a:pPr>
            <a:r>
              <a:rPr lang="en-US" sz="2187" b="1" dirty="0">
                <a:solidFill>
                  <a:srgbClr val="101014"/>
                </a:solidFill>
                <a:latin typeface="Playfair Display" pitchFamily="34" charset="0"/>
                <a:ea typeface="Playfair Display" pitchFamily="34" charset="-122"/>
                <a:cs typeface="Playfair Display" pitchFamily="34" charset="-120"/>
              </a:rPr>
              <a:t>3</a:t>
            </a:r>
            <a:endParaRPr lang="en-US" sz="2187" dirty="0"/>
          </a:p>
        </p:txBody>
      </p:sp>
      <p:sp>
        <p:nvSpPr>
          <p:cNvPr id="16" name="Text 13"/>
          <p:cNvSpPr/>
          <p:nvPr/>
        </p:nvSpPr>
        <p:spPr>
          <a:xfrm>
            <a:off x="1296094" y="4743450"/>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Sürekli Öğrenme</a:t>
            </a:r>
            <a:endParaRPr lang="en-US" sz="1822" dirty="0"/>
          </a:p>
        </p:txBody>
      </p:sp>
      <p:sp>
        <p:nvSpPr>
          <p:cNvPr id="17" name="Text 14"/>
          <p:cNvSpPr/>
          <p:nvPr/>
        </p:nvSpPr>
        <p:spPr>
          <a:xfrm>
            <a:off x="1296094" y="5143798"/>
            <a:ext cx="7153573" cy="592336"/>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ChatGpt, her hastayla etkileşim kurarak daha iyi bir hizmet sunmak için sürekli olarak gelişir ve öğrenir.</a:t>
            </a:r>
            <a:endParaRPr lang="en-US" sz="1458" dirty="0"/>
          </a:p>
        </p:txBody>
      </p:sp>
      <p:pic>
        <p:nvPicPr>
          <p:cNvPr id="18" name="Picture 4" descr="Nöroloji kliniğinde insan beyninin taraması">
            <a:extLst>
              <a:ext uri="{FF2B5EF4-FFF2-40B4-BE49-F238E27FC236}">
                <a16:creationId xmlns:a16="http://schemas.microsoft.com/office/drawing/2014/main" id="{F23D8104-E61B-1886-6CB9-8279B62CBCF9}"/>
              </a:ext>
            </a:extLst>
          </p:cNvPr>
          <p:cNvPicPr>
            <a:picLocks noChangeAspect="1"/>
          </p:cNvPicPr>
          <p:nvPr/>
        </p:nvPicPr>
        <p:blipFill rotWithShape="1">
          <a:blip r:embed="rId3"/>
          <a:srcRect l="49699" r="212"/>
          <a:stretch/>
        </p:blipFill>
        <p:spPr>
          <a:xfrm>
            <a:off x="8634809" y="10"/>
            <a:ext cx="3557190" cy="68579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21ABD3F-9E31-BFE6-7E75-097A0C3666D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27234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591B269-3FF4-14CD-B022-639DA2B8C59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8805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5CB52F-35F3-1166-527D-D761FDAA3C9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2490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63A28B6-F885-345A-11FA-CD3936693A0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6869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8C6144-A38B-EEBC-64CF-774F787FFF9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7992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röntgen filmi, tıbbi görüntüleme, radyoloji, metin içeren bir resim&#10;&#10;Açıklama otomatik olarak oluşturuldu">
            <a:extLst>
              <a:ext uri="{FF2B5EF4-FFF2-40B4-BE49-F238E27FC236}">
                <a16:creationId xmlns:a16="http://schemas.microsoft.com/office/drawing/2014/main" id="{19779BA3-3EB1-9272-974B-758E5A96198C}"/>
              </a:ext>
            </a:extLst>
          </p:cNvPr>
          <p:cNvPicPr>
            <a:picLocks noGrp="1" noChangeAspect="1"/>
          </p:cNvPicPr>
          <p:nvPr>
            <p:ph idx="1"/>
          </p:nvPr>
        </p:nvPicPr>
        <p:blipFill>
          <a:blip r:embed="rId3"/>
          <a:stretch>
            <a:fillRect/>
          </a:stretch>
        </p:blipFill>
        <p:spPr>
          <a:xfrm>
            <a:off x="1100347" y="114215"/>
            <a:ext cx="9843026" cy="3191218"/>
          </a:xfrm>
          <a:prstGeom prst="rect">
            <a:avLst/>
          </a:prstGeom>
        </p:spPr>
      </p:pic>
      <p:pic>
        <p:nvPicPr>
          <p:cNvPr id="3" name="İçerik Yer Tutucusu 3" descr="metin, ekran görüntüsü, yazı tipi, sayı, numara içeren bir resim&#10;&#10;Açıklama otomatik olarak oluşturuldu">
            <a:extLst>
              <a:ext uri="{FF2B5EF4-FFF2-40B4-BE49-F238E27FC236}">
                <a16:creationId xmlns:a16="http://schemas.microsoft.com/office/drawing/2014/main" id="{222BE47E-A04C-5281-2C0C-123B17F03DD1}"/>
              </a:ext>
            </a:extLst>
          </p:cNvPr>
          <p:cNvPicPr>
            <a:picLocks noChangeAspect="1"/>
          </p:cNvPicPr>
          <p:nvPr/>
        </p:nvPicPr>
        <p:blipFill>
          <a:blip r:embed="rId4"/>
          <a:stretch>
            <a:fillRect/>
          </a:stretch>
        </p:blipFill>
        <p:spPr>
          <a:xfrm>
            <a:off x="1100347" y="3429001"/>
            <a:ext cx="9843026" cy="3192804"/>
          </a:xfrm>
          <a:prstGeom prst="rect">
            <a:avLst/>
          </a:prstGeom>
        </p:spPr>
      </p:pic>
    </p:spTree>
    <p:extLst>
      <p:ext uri="{BB962C8B-B14F-4D97-AF65-F5344CB8AC3E}">
        <p14:creationId xmlns:p14="http://schemas.microsoft.com/office/powerpoint/2010/main" val="353340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3C2F1E-72D8-0C92-3A70-EE70D55C0E40}"/>
              </a:ext>
            </a:extLst>
          </p:cNvPr>
          <p:cNvSpPr>
            <a:spLocks noGrp="1"/>
          </p:cNvSpPr>
          <p:nvPr>
            <p:ph type="title"/>
          </p:nvPr>
        </p:nvSpPr>
        <p:spPr>
          <a:xfrm>
            <a:off x="650668" y="629266"/>
            <a:ext cx="4802031" cy="1641986"/>
          </a:xfrm>
        </p:spPr>
        <p:txBody>
          <a:bodyPr>
            <a:normAutofit/>
          </a:bodyPr>
          <a:lstStyle/>
          <a:p>
            <a:pPr>
              <a:lnSpc>
                <a:spcPct val="90000"/>
              </a:lnSpc>
            </a:pPr>
            <a:r>
              <a:rPr lang="tr-TR" sz="3600"/>
              <a:t>Beyin Tümörlerinin Önemi</a:t>
            </a:r>
            <a:br>
              <a:rPr lang="tr-TR" sz="3600"/>
            </a:br>
            <a:endParaRPr lang="tr-TR" sz="3600"/>
          </a:p>
        </p:txBody>
      </p:sp>
      <p:pic>
        <p:nvPicPr>
          <p:cNvPr id="6" name="Picture 4" descr="Nöroloji kliniğinde insan beyninin taraması">
            <a:extLst>
              <a:ext uri="{FF2B5EF4-FFF2-40B4-BE49-F238E27FC236}">
                <a16:creationId xmlns:a16="http://schemas.microsoft.com/office/drawing/2014/main" id="{00D06222-99E6-FC3F-CC5D-99A6B5CA52FD}"/>
              </a:ext>
            </a:extLst>
          </p:cNvPr>
          <p:cNvPicPr>
            <a:picLocks noChangeAspect="1"/>
          </p:cNvPicPr>
          <p:nvPr/>
        </p:nvPicPr>
        <p:blipFill rotWithShape="1">
          <a:blip r:embed="rId4"/>
          <a:srcRect l="29175" r="4176"/>
          <a:stretch/>
        </p:blipFill>
        <p:spPr>
          <a:xfrm>
            <a:off x="6542902" y="10"/>
            <a:ext cx="5651907" cy="6857990"/>
          </a:xfrm>
          <a:prstGeom prst="rect">
            <a:avLst/>
          </a:prstGeom>
        </p:spPr>
      </p:pic>
      <p:sp>
        <p:nvSpPr>
          <p:cNvPr id="30" name="Rectangle 29">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graphicFrame>
        <p:nvGraphicFramePr>
          <p:cNvPr id="25" name="İçerik Yer Tutucusu 2">
            <a:extLst>
              <a:ext uri="{FF2B5EF4-FFF2-40B4-BE49-F238E27FC236}">
                <a16:creationId xmlns:a16="http://schemas.microsoft.com/office/drawing/2014/main" id="{FA8E7F81-EC27-ED44-AD2C-F71ED95818E6}"/>
              </a:ext>
            </a:extLst>
          </p:cNvPr>
          <p:cNvGraphicFramePr>
            <a:graphicFrameLocks noGrp="1"/>
          </p:cNvGraphicFramePr>
          <p:nvPr>
            <p:ph idx="1"/>
            <p:extLst>
              <p:ext uri="{D42A27DB-BD31-4B8C-83A1-F6EECF244321}">
                <p14:modId xmlns:p14="http://schemas.microsoft.com/office/powerpoint/2010/main" val="2628300684"/>
              </p:ext>
            </p:extLst>
          </p:nvPr>
        </p:nvGraphicFramePr>
        <p:xfrm>
          <a:off x="650668" y="1822622"/>
          <a:ext cx="5373251" cy="4800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1713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299BD5-E75E-53FD-A177-2770E712590A}"/>
              </a:ext>
            </a:extLst>
          </p:cNvPr>
          <p:cNvSpPr>
            <a:spLocks noGrp="1"/>
          </p:cNvSpPr>
          <p:nvPr>
            <p:ph type="title"/>
          </p:nvPr>
        </p:nvSpPr>
        <p:spPr>
          <a:xfrm>
            <a:off x="650668" y="629266"/>
            <a:ext cx="4802031" cy="1641986"/>
          </a:xfrm>
        </p:spPr>
        <p:txBody>
          <a:bodyPr>
            <a:normAutofit/>
          </a:bodyPr>
          <a:lstStyle/>
          <a:p>
            <a:pPr>
              <a:lnSpc>
                <a:spcPct val="90000"/>
              </a:lnSpc>
            </a:pPr>
            <a:r>
              <a:rPr lang="tr-TR" sz="3600"/>
              <a:t>Eksiklikler ve Sorunlar</a:t>
            </a:r>
            <a:br>
              <a:rPr lang="tr-TR" sz="3600"/>
            </a:br>
            <a:endParaRPr lang="tr-TR" sz="3600"/>
          </a:p>
        </p:txBody>
      </p:sp>
      <p:pic>
        <p:nvPicPr>
          <p:cNvPr id="5" name="Picture 4" descr="Stetoskop">
            <a:extLst>
              <a:ext uri="{FF2B5EF4-FFF2-40B4-BE49-F238E27FC236}">
                <a16:creationId xmlns:a16="http://schemas.microsoft.com/office/drawing/2014/main" id="{ABC8B619-6147-EA69-DDBD-F2594C565779}"/>
              </a:ext>
            </a:extLst>
          </p:cNvPr>
          <p:cNvPicPr>
            <a:picLocks noChangeAspect="1"/>
          </p:cNvPicPr>
          <p:nvPr/>
        </p:nvPicPr>
        <p:blipFill rotWithShape="1">
          <a:blip r:embed="rId4"/>
          <a:srcRect l="27114" r="13567" b="-1"/>
          <a:stretch/>
        </p:blipFill>
        <p:spPr>
          <a:xfrm>
            <a:off x="6969210" y="10"/>
            <a:ext cx="5222789" cy="6857990"/>
          </a:xfrm>
          <a:prstGeom prst="rect">
            <a:avLst/>
          </a:prstGeom>
        </p:spPr>
      </p:pic>
      <p:sp>
        <p:nvSpPr>
          <p:cNvPr id="28" name="Rectangle 27">
            <a:extLst>
              <a:ext uri="{FF2B5EF4-FFF2-40B4-BE49-F238E27FC236}">
                <a16:creationId xmlns:a16="http://schemas.microsoft.com/office/drawing/2014/main" id="{495DDCFA-D3DE-4CEB-8AFF-C6501187E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graphicFrame>
        <p:nvGraphicFramePr>
          <p:cNvPr id="23" name="İçerik Yer Tutucusu 2">
            <a:extLst>
              <a:ext uri="{FF2B5EF4-FFF2-40B4-BE49-F238E27FC236}">
                <a16:creationId xmlns:a16="http://schemas.microsoft.com/office/drawing/2014/main" id="{83099831-1783-3272-D384-464531973FD8}"/>
              </a:ext>
            </a:extLst>
          </p:cNvPr>
          <p:cNvGraphicFramePr>
            <a:graphicFrameLocks noGrp="1"/>
          </p:cNvGraphicFramePr>
          <p:nvPr>
            <p:ph idx="1"/>
            <p:extLst>
              <p:ext uri="{D42A27DB-BD31-4B8C-83A1-F6EECF244321}">
                <p14:modId xmlns:p14="http://schemas.microsoft.com/office/powerpoint/2010/main" val="1152451041"/>
              </p:ext>
            </p:extLst>
          </p:nvPr>
        </p:nvGraphicFramePr>
        <p:xfrm>
          <a:off x="650668" y="1723768"/>
          <a:ext cx="5663635" cy="4732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759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50" y="0"/>
            <a:ext cx="12192000" cy="6858000"/>
          </a:xfrm>
          <a:prstGeom prst="rect">
            <a:avLst/>
          </a:prstGeom>
          <a:solidFill>
            <a:srgbClr val="F3F3F7"/>
          </a:solidFill>
          <a:ln/>
        </p:spPr>
        <p:txBody>
          <a:bodyPr/>
          <a:lstStyle/>
          <a:p>
            <a:endParaRPr lang="tr-TR" sz="1500"/>
          </a:p>
        </p:txBody>
      </p:sp>
      <p:sp>
        <p:nvSpPr>
          <p:cNvPr id="4" name="Text 2"/>
          <p:cNvSpPr/>
          <p:nvPr/>
        </p:nvSpPr>
        <p:spPr>
          <a:xfrm>
            <a:off x="1698328" y="908249"/>
            <a:ext cx="8795345" cy="1157288"/>
          </a:xfrm>
          <a:prstGeom prst="rect">
            <a:avLst/>
          </a:prstGeom>
          <a:noFill/>
          <a:ln/>
        </p:spPr>
        <p:txBody>
          <a:bodyPr wrap="square" rtlCol="0" anchor="t"/>
          <a:lstStyle/>
          <a:p>
            <a:pPr>
              <a:lnSpc>
                <a:spcPts val="4556"/>
              </a:lnSpc>
            </a:pPr>
            <a:r>
              <a:rPr lang="en-US" sz="3645" b="1" dirty="0">
                <a:solidFill>
                  <a:srgbClr val="101014"/>
                </a:solidFill>
                <a:latin typeface="Playfair Display" pitchFamily="34" charset="0"/>
                <a:ea typeface="Playfair Display" pitchFamily="34" charset="-122"/>
                <a:cs typeface="Playfair Display" pitchFamily="34" charset="-120"/>
              </a:rPr>
              <a:t>Beyin Tümörlerinin Teşhisinde Yapay Zeka Kullanımı</a:t>
            </a:r>
            <a:endParaRPr lang="en-US" sz="3645" dirty="0"/>
          </a:p>
        </p:txBody>
      </p:sp>
      <p:pic>
        <p:nvPicPr>
          <p:cNvPr id="5" name="Image 0" descr="preencoded.png"/>
          <p:cNvPicPr>
            <a:picLocks noChangeAspect="1"/>
          </p:cNvPicPr>
          <p:nvPr/>
        </p:nvPicPr>
        <p:blipFill>
          <a:blip r:embed="rId3"/>
          <a:stretch>
            <a:fillRect/>
          </a:stretch>
        </p:blipFill>
        <p:spPr>
          <a:xfrm>
            <a:off x="1698328" y="2435821"/>
            <a:ext cx="2746573" cy="1697434"/>
          </a:xfrm>
          <a:prstGeom prst="rect">
            <a:avLst/>
          </a:prstGeom>
        </p:spPr>
      </p:pic>
      <p:sp>
        <p:nvSpPr>
          <p:cNvPr id="6" name="Text 3"/>
          <p:cNvSpPr/>
          <p:nvPr/>
        </p:nvSpPr>
        <p:spPr>
          <a:xfrm>
            <a:off x="1698328" y="4364632"/>
            <a:ext cx="247015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Hassas Görüntü İşleme</a:t>
            </a:r>
            <a:endParaRPr lang="en-US" sz="1822" dirty="0"/>
          </a:p>
        </p:txBody>
      </p:sp>
      <p:sp>
        <p:nvSpPr>
          <p:cNvPr id="7" name="Text 4"/>
          <p:cNvSpPr/>
          <p:nvPr/>
        </p:nvSpPr>
        <p:spPr>
          <a:xfrm>
            <a:off x="1698328" y="4764981"/>
            <a:ext cx="2746573" cy="888504"/>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Yapay zeka, MRI verilerini analiz ederek beyin tümörlerini tespit etme yeteneğine sahiptir.</a:t>
            </a:r>
            <a:endParaRPr lang="en-US" sz="1458" dirty="0"/>
          </a:p>
        </p:txBody>
      </p:sp>
      <p:pic>
        <p:nvPicPr>
          <p:cNvPr id="8" name="Image 1" descr="preencoded.png"/>
          <p:cNvPicPr>
            <a:picLocks noChangeAspect="1"/>
          </p:cNvPicPr>
          <p:nvPr/>
        </p:nvPicPr>
        <p:blipFill>
          <a:blip r:embed="rId4"/>
          <a:stretch>
            <a:fillRect/>
          </a:stretch>
        </p:blipFill>
        <p:spPr>
          <a:xfrm>
            <a:off x="4722614" y="2435820"/>
            <a:ext cx="2746673" cy="1697533"/>
          </a:xfrm>
          <a:prstGeom prst="rect">
            <a:avLst/>
          </a:prstGeom>
        </p:spPr>
      </p:pic>
      <p:sp>
        <p:nvSpPr>
          <p:cNvPr id="9" name="Text 5"/>
          <p:cNvSpPr/>
          <p:nvPr/>
        </p:nvSpPr>
        <p:spPr>
          <a:xfrm>
            <a:off x="4722614" y="4364732"/>
            <a:ext cx="213995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Öğrenme Kapasitesi</a:t>
            </a:r>
            <a:endParaRPr lang="en-US" sz="1822" dirty="0"/>
          </a:p>
        </p:txBody>
      </p:sp>
      <p:sp>
        <p:nvSpPr>
          <p:cNvPr id="10" name="Text 6"/>
          <p:cNvSpPr/>
          <p:nvPr/>
        </p:nvSpPr>
        <p:spPr>
          <a:xfrm>
            <a:off x="4722614" y="4765080"/>
            <a:ext cx="2746673" cy="1184672"/>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Yapay zeka algoritmaları, bilinen beyin tümörü örüntülerini tanıyarak yeni vakaları teşhis edebilir.</a:t>
            </a:r>
            <a:endParaRPr lang="en-US" sz="1458" dirty="0"/>
          </a:p>
        </p:txBody>
      </p:sp>
      <p:pic>
        <p:nvPicPr>
          <p:cNvPr id="11" name="Image 2" descr="preencoded.png"/>
          <p:cNvPicPr>
            <a:picLocks noChangeAspect="1"/>
          </p:cNvPicPr>
          <p:nvPr/>
        </p:nvPicPr>
        <p:blipFill>
          <a:blip r:embed="rId5"/>
          <a:stretch>
            <a:fillRect/>
          </a:stretch>
        </p:blipFill>
        <p:spPr>
          <a:xfrm>
            <a:off x="7747000" y="2435820"/>
            <a:ext cx="2746673" cy="1697533"/>
          </a:xfrm>
          <a:prstGeom prst="rect">
            <a:avLst/>
          </a:prstGeom>
        </p:spPr>
      </p:pic>
      <p:sp>
        <p:nvSpPr>
          <p:cNvPr id="12" name="Text 7"/>
          <p:cNvSpPr/>
          <p:nvPr/>
        </p:nvSpPr>
        <p:spPr>
          <a:xfrm>
            <a:off x="7747000" y="4364732"/>
            <a:ext cx="187960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Hekim Yardımcısı</a:t>
            </a:r>
            <a:endParaRPr lang="en-US" sz="1822" dirty="0"/>
          </a:p>
        </p:txBody>
      </p:sp>
      <p:sp>
        <p:nvSpPr>
          <p:cNvPr id="13" name="Text 8"/>
          <p:cNvSpPr/>
          <p:nvPr/>
        </p:nvSpPr>
        <p:spPr>
          <a:xfrm>
            <a:off x="7747000" y="4765080"/>
            <a:ext cx="2746673" cy="1184672"/>
          </a:xfrm>
          <a:prstGeom prst="rect">
            <a:avLst/>
          </a:prstGeom>
          <a:noFill/>
          <a:ln/>
        </p:spPr>
        <p:txBody>
          <a:bodyPr wrap="square" rtlCol="0" anchor="t"/>
          <a:lstStyle/>
          <a:p>
            <a:pPr>
              <a:lnSpc>
                <a:spcPts val="2332"/>
              </a:lnSpc>
            </a:pPr>
            <a:r>
              <a:rPr lang="en-US" sz="1458" dirty="0">
                <a:solidFill>
                  <a:srgbClr val="39393C"/>
                </a:solidFill>
                <a:latin typeface="Open Sans" pitchFamily="34" charset="0"/>
                <a:ea typeface="Open Sans" pitchFamily="34" charset="-122"/>
                <a:cs typeface="Open Sans" pitchFamily="34" charset="-120"/>
              </a:rPr>
              <a:t>Yapay zeka, doktorlara hızlı ve doğru teşhis yapma konusunda yardımcı olabilir, tedavi planlamasına rehberlik edebilir.</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tr-TR" sz="1500"/>
          </a:p>
        </p:txBody>
      </p:sp>
      <p:sp>
        <p:nvSpPr>
          <p:cNvPr id="3" name="Shape 1"/>
          <p:cNvSpPr/>
          <p:nvPr/>
        </p:nvSpPr>
        <p:spPr>
          <a:xfrm>
            <a:off x="0" y="0"/>
            <a:ext cx="12192000" cy="6860778"/>
          </a:xfrm>
          <a:prstGeom prst="rect">
            <a:avLst/>
          </a:prstGeom>
          <a:solidFill>
            <a:srgbClr val="F3F3F7"/>
          </a:solidFill>
          <a:ln/>
        </p:spPr>
        <p:txBody>
          <a:bodyPr/>
          <a:lstStyle/>
          <a:p>
            <a:endParaRPr lang="tr-TR" sz="1500"/>
          </a:p>
        </p:txBody>
      </p:sp>
      <p:sp>
        <p:nvSpPr>
          <p:cNvPr id="5" name="Text 2"/>
          <p:cNvSpPr/>
          <p:nvPr/>
        </p:nvSpPr>
        <p:spPr>
          <a:xfrm>
            <a:off x="655439" y="480715"/>
            <a:ext cx="7833122" cy="1092597"/>
          </a:xfrm>
          <a:prstGeom prst="rect">
            <a:avLst/>
          </a:prstGeom>
          <a:noFill/>
          <a:ln/>
        </p:spPr>
        <p:txBody>
          <a:bodyPr wrap="square" rtlCol="0" anchor="t"/>
          <a:lstStyle/>
          <a:p>
            <a:pPr>
              <a:lnSpc>
                <a:spcPts val="4301"/>
              </a:lnSpc>
            </a:pPr>
            <a:r>
              <a:rPr lang="en-US" sz="3441" b="1" dirty="0">
                <a:solidFill>
                  <a:srgbClr val="101014"/>
                </a:solidFill>
                <a:latin typeface="Playfair Display" pitchFamily="34" charset="0"/>
                <a:ea typeface="Playfair Display" pitchFamily="34" charset="-122"/>
                <a:cs typeface="Playfair Display" pitchFamily="34" charset="-120"/>
              </a:rPr>
              <a:t>Yapay Zeka Teknolojisi ile Zaman ve Maliyet Tasarrufu</a:t>
            </a:r>
            <a:endParaRPr lang="en-US" sz="3441" dirty="0"/>
          </a:p>
        </p:txBody>
      </p:sp>
      <p:sp>
        <p:nvSpPr>
          <p:cNvPr id="6" name="Shape 3"/>
          <p:cNvSpPr/>
          <p:nvPr/>
        </p:nvSpPr>
        <p:spPr>
          <a:xfrm>
            <a:off x="900113" y="1835448"/>
            <a:ext cx="34925" cy="4544616"/>
          </a:xfrm>
          <a:prstGeom prst="rect">
            <a:avLst/>
          </a:prstGeom>
          <a:solidFill>
            <a:srgbClr val="E4E4ED"/>
          </a:solidFill>
          <a:ln/>
        </p:spPr>
        <p:txBody>
          <a:bodyPr/>
          <a:lstStyle/>
          <a:p>
            <a:endParaRPr lang="tr-TR" sz="1500"/>
          </a:p>
        </p:txBody>
      </p:sp>
      <p:sp>
        <p:nvSpPr>
          <p:cNvPr id="7" name="Shape 4"/>
          <p:cNvSpPr/>
          <p:nvPr/>
        </p:nvSpPr>
        <p:spPr>
          <a:xfrm>
            <a:off x="1114227" y="2151162"/>
            <a:ext cx="611783" cy="34925"/>
          </a:xfrm>
          <a:prstGeom prst="rect">
            <a:avLst/>
          </a:prstGeom>
          <a:solidFill>
            <a:srgbClr val="E4E4ED"/>
          </a:solidFill>
          <a:ln/>
        </p:spPr>
        <p:txBody>
          <a:bodyPr/>
          <a:lstStyle/>
          <a:p>
            <a:endParaRPr lang="tr-TR" sz="1500"/>
          </a:p>
        </p:txBody>
      </p:sp>
      <p:sp>
        <p:nvSpPr>
          <p:cNvPr id="8" name="Shape 5"/>
          <p:cNvSpPr/>
          <p:nvPr/>
        </p:nvSpPr>
        <p:spPr>
          <a:xfrm>
            <a:off x="720924" y="1971973"/>
            <a:ext cx="393303" cy="393303"/>
          </a:xfrm>
          <a:prstGeom prst="roundRect">
            <a:avLst>
              <a:gd name="adj" fmla="val 26667"/>
            </a:avLst>
          </a:prstGeom>
          <a:solidFill>
            <a:srgbClr val="E4E4ED"/>
          </a:solidFill>
          <a:ln/>
        </p:spPr>
        <p:txBody>
          <a:bodyPr/>
          <a:lstStyle/>
          <a:p>
            <a:endParaRPr lang="tr-TR" sz="1500"/>
          </a:p>
        </p:txBody>
      </p:sp>
      <p:sp>
        <p:nvSpPr>
          <p:cNvPr id="9" name="Text 6"/>
          <p:cNvSpPr/>
          <p:nvPr/>
        </p:nvSpPr>
        <p:spPr>
          <a:xfrm>
            <a:off x="866775" y="2004716"/>
            <a:ext cx="101600" cy="327719"/>
          </a:xfrm>
          <a:prstGeom prst="rect">
            <a:avLst/>
          </a:prstGeom>
          <a:noFill/>
          <a:ln/>
        </p:spPr>
        <p:txBody>
          <a:bodyPr wrap="none" rtlCol="0" anchor="t"/>
          <a:lstStyle/>
          <a:p>
            <a:pPr algn="ctr">
              <a:lnSpc>
                <a:spcPts val="2581"/>
              </a:lnSpc>
            </a:pPr>
            <a:r>
              <a:rPr lang="en-US" sz="2065" b="1" dirty="0">
                <a:solidFill>
                  <a:srgbClr val="101014"/>
                </a:solidFill>
                <a:latin typeface="Playfair Display" pitchFamily="34" charset="0"/>
                <a:ea typeface="Playfair Display" pitchFamily="34" charset="-122"/>
                <a:cs typeface="Playfair Display" pitchFamily="34" charset="-120"/>
              </a:rPr>
              <a:t>1</a:t>
            </a:r>
            <a:endParaRPr lang="en-US" sz="2065" dirty="0"/>
          </a:p>
        </p:txBody>
      </p:sp>
      <p:sp>
        <p:nvSpPr>
          <p:cNvPr id="10" name="Text 7"/>
          <p:cNvSpPr/>
          <p:nvPr/>
        </p:nvSpPr>
        <p:spPr>
          <a:xfrm>
            <a:off x="1879005" y="2010172"/>
            <a:ext cx="1748036" cy="273050"/>
          </a:xfrm>
          <a:prstGeom prst="rect">
            <a:avLst/>
          </a:prstGeom>
          <a:noFill/>
          <a:ln/>
        </p:spPr>
        <p:txBody>
          <a:bodyPr wrap="none" rtlCol="0" anchor="t"/>
          <a:lstStyle/>
          <a:p>
            <a:pPr>
              <a:lnSpc>
                <a:spcPts val="2151"/>
              </a:lnSpc>
            </a:pPr>
            <a:r>
              <a:rPr lang="en-US" sz="1721" b="1" dirty="0">
                <a:solidFill>
                  <a:srgbClr val="101014"/>
                </a:solidFill>
                <a:latin typeface="Playfair Display" pitchFamily="34" charset="0"/>
                <a:ea typeface="Playfair Display" pitchFamily="34" charset="-122"/>
                <a:cs typeface="Playfair Display" pitchFamily="34" charset="-120"/>
              </a:rPr>
              <a:t>Hızlı Teşhis</a:t>
            </a:r>
            <a:endParaRPr lang="en-US" sz="1721" dirty="0"/>
          </a:p>
        </p:txBody>
      </p:sp>
      <p:sp>
        <p:nvSpPr>
          <p:cNvPr id="11" name="Text 8"/>
          <p:cNvSpPr/>
          <p:nvPr/>
        </p:nvSpPr>
        <p:spPr>
          <a:xfrm>
            <a:off x="1879005" y="2388096"/>
            <a:ext cx="6609557" cy="559395"/>
          </a:xfrm>
          <a:prstGeom prst="rect">
            <a:avLst/>
          </a:prstGeom>
          <a:noFill/>
          <a:ln/>
        </p:spPr>
        <p:txBody>
          <a:bodyPr wrap="square" rtlCol="0" anchor="t"/>
          <a:lstStyle/>
          <a:p>
            <a:pPr>
              <a:lnSpc>
                <a:spcPts val="2202"/>
              </a:lnSpc>
            </a:pPr>
            <a:r>
              <a:rPr lang="en-US" sz="1377" dirty="0">
                <a:solidFill>
                  <a:srgbClr val="39393C"/>
                </a:solidFill>
                <a:latin typeface="Open Sans" pitchFamily="34" charset="0"/>
                <a:ea typeface="Open Sans" pitchFamily="34" charset="-122"/>
                <a:cs typeface="Open Sans" pitchFamily="34" charset="-120"/>
              </a:rPr>
              <a:t>Yapay zeka sayesinde beyin tümörleri daha hızlı bir şekilde teşhis edilir ve tedaviye başlanır.</a:t>
            </a:r>
            <a:endParaRPr lang="en-US" sz="1377" dirty="0"/>
          </a:p>
        </p:txBody>
      </p:sp>
      <p:sp>
        <p:nvSpPr>
          <p:cNvPr id="12" name="Shape 9"/>
          <p:cNvSpPr/>
          <p:nvPr/>
        </p:nvSpPr>
        <p:spPr>
          <a:xfrm>
            <a:off x="1114227" y="3724275"/>
            <a:ext cx="611783" cy="34925"/>
          </a:xfrm>
          <a:prstGeom prst="rect">
            <a:avLst/>
          </a:prstGeom>
          <a:solidFill>
            <a:srgbClr val="E4E4ED"/>
          </a:solidFill>
          <a:ln/>
        </p:spPr>
        <p:txBody>
          <a:bodyPr/>
          <a:lstStyle/>
          <a:p>
            <a:endParaRPr lang="tr-TR" sz="1500"/>
          </a:p>
        </p:txBody>
      </p:sp>
      <p:sp>
        <p:nvSpPr>
          <p:cNvPr id="13" name="Shape 10"/>
          <p:cNvSpPr/>
          <p:nvPr/>
        </p:nvSpPr>
        <p:spPr>
          <a:xfrm>
            <a:off x="720924" y="3545086"/>
            <a:ext cx="393303" cy="393303"/>
          </a:xfrm>
          <a:prstGeom prst="roundRect">
            <a:avLst>
              <a:gd name="adj" fmla="val 26667"/>
            </a:avLst>
          </a:prstGeom>
          <a:solidFill>
            <a:srgbClr val="E4E4ED"/>
          </a:solidFill>
          <a:ln/>
        </p:spPr>
        <p:txBody>
          <a:bodyPr/>
          <a:lstStyle/>
          <a:p>
            <a:endParaRPr lang="tr-TR" sz="1500"/>
          </a:p>
        </p:txBody>
      </p:sp>
      <p:sp>
        <p:nvSpPr>
          <p:cNvPr id="14" name="Text 11"/>
          <p:cNvSpPr/>
          <p:nvPr/>
        </p:nvSpPr>
        <p:spPr>
          <a:xfrm>
            <a:off x="847725" y="3577829"/>
            <a:ext cx="139700" cy="327719"/>
          </a:xfrm>
          <a:prstGeom prst="rect">
            <a:avLst/>
          </a:prstGeom>
          <a:noFill/>
          <a:ln/>
        </p:spPr>
        <p:txBody>
          <a:bodyPr wrap="none" rtlCol="0" anchor="t"/>
          <a:lstStyle/>
          <a:p>
            <a:pPr algn="ctr">
              <a:lnSpc>
                <a:spcPts val="2581"/>
              </a:lnSpc>
            </a:pPr>
            <a:r>
              <a:rPr lang="en-US" sz="2065" b="1" dirty="0">
                <a:solidFill>
                  <a:srgbClr val="101014"/>
                </a:solidFill>
                <a:latin typeface="Playfair Display" pitchFamily="34" charset="0"/>
                <a:ea typeface="Playfair Display" pitchFamily="34" charset="-122"/>
                <a:cs typeface="Playfair Display" pitchFamily="34" charset="-120"/>
              </a:rPr>
              <a:t>2</a:t>
            </a:r>
            <a:endParaRPr lang="en-US" sz="2065" dirty="0"/>
          </a:p>
        </p:txBody>
      </p:sp>
      <p:sp>
        <p:nvSpPr>
          <p:cNvPr id="15" name="Text 12"/>
          <p:cNvSpPr/>
          <p:nvPr/>
        </p:nvSpPr>
        <p:spPr>
          <a:xfrm>
            <a:off x="1879005" y="3583285"/>
            <a:ext cx="2349500" cy="273050"/>
          </a:xfrm>
          <a:prstGeom prst="rect">
            <a:avLst/>
          </a:prstGeom>
          <a:noFill/>
          <a:ln/>
        </p:spPr>
        <p:txBody>
          <a:bodyPr wrap="none" rtlCol="0" anchor="t"/>
          <a:lstStyle/>
          <a:p>
            <a:pPr>
              <a:lnSpc>
                <a:spcPts val="2151"/>
              </a:lnSpc>
            </a:pPr>
            <a:r>
              <a:rPr lang="en-US" sz="1721" b="1" dirty="0">
                <a:solidFill>
                  <a:srgbClr val="101014"/>
                </a:solidFill>
                <a:latin typeface="Playfair Display" pitchFamily="34" charset="0"/>
                <a:ea typeface="Playfair Display" pitchFamily="34" charset="-122"/>
                <a:cs typeface="Playfair Display" pitchFamily="34" charset="-120"/>
              </a:rPr>
              <a:t>Minimum Yanlış Teşhis</a:t>
            </a:r>
            <a:endParaRPr lang="en-US" sz="1721" dirty="0"/>
          </a:p>
        </p:txBody>
      </p:sp>
      <p:sp>
        <p:nvSpPr>
          <p:cNvPr id="16" name="Text 13"/>
          <p:cNvSpPr/>
          <p:nvPr/>
        </p:nvSpPr>
        <p:spPr>
          <a:xfrm>
            <a:off x="1879005" y="3961209"/>
            <a:ext cx="6609557" cy="559395"/>
          </a:xfrm>
          <a:prstGeom prst="rect">
            <a:avLst/>
          </a:prstGeom>
          <a:noFill/>
          <a:ln/>
        </p:spPr>
        <p:txBody>
          <a:bodyPr wrap="square" rtlCol="0" anchor="t"/>
          <a:lstStyle/>
          <a:p>
            <a:pPr>
              <a:lnSpc>
                <a:spcPts val="2202"/>
              </a:lnSpc>
            </a:pPr>
            <a:r>
              <a:rPr lang="en-US" sz="1377" dirty="0">
                <a:solidFill>
                  <a:srgbClr val="39393C"/>
                </a:solidFill>
                <a:latin typeface="Open Sans" pitchFamily="34" charset="0"/>
                <a:ea typeface="Open Sans" pitchFamily="34" charset="-122"/>
                <a:cs typeface="Open Sans" pitchFamily="34" charset="-120"/>
              </a:rPr>
              <a:t>Gelişmiş algoritmalar ve doğruluk oranları sayesinde yanlış teşhisler ve gereksiz testler azalır.</a:t>
            </a:r>
            <a:endParaRPr lang="en-US" sz="1377" dirty="0"/>
          </a:p>
        </p:txBody>
      </p:sp>
      <p:sp>
        <p:nvSpPr>
          <p:cNvPr id="17" name="Shape 14"/>
          <p:cNvSpPr/>
          <p:nvPr/>
        </p:nvSpPr>
        <p:spPr>
          <a:xfrm>
            <a:off x="1114227" y="5297388"/>
            <a:ext cx="611783" cy="34925"/>
          </a:xfrm>
          <a:prstGeom prst="rect">
            <a:avLst/>
          </a:prstGeom>
          <a:solidFill>
            <a:srgbClr val="E4E4ED"/>
          </a:solidFill>
          <a:ln/>
        </p:spPr>
        <p:txBody>
          <a:bodyPr/>
          <a:lstStyle/>
          <a:p>
            <a:endParaRPr lang="tr-TR" sz="1500"/>
          </a:p>
        </p:txBody>
      </p:sp>
      <p:sp>
        <p:nvSpPr>
          <p:cNvPr id="18" name="Shape 15"/>
          <p:cNvSpPr/>
          <p:nvPr/>
        </p:nvSpPr>
        <p:spPr>
          <a:xfrm>
            <a:off x="720924" y="5118199"/>
            <a:ext cx="393303" cy="393303"/>
          </a:xfrm>
          <a:prstGeom prst="roundRect">
            <a:avLst>
              <a:gd name="adj" fmla="val 26667"/>
            </a:avLst>
          </a:prstGeom>
          <a:solidFill>
            <a:srgbClr val="E4E4ED"/>
          </a:solidFill>
          <a:ln/>
        </p:spPr>
        <p:txBody>
          <a:bodyPr/>
          <a:lstStyle/>
          <a:p>
            <a:endParaRPr lang="tr-TR" sz="1500"/>
          </a:p>
        </p:txBody>
      </p:sp>
      <p:sp>
        <p:nvSpPr>
          <p:cNvPr id="19" name="Text 16"/>
          <p:cNvSpPr/>
          <p:nvPr/>
        </p:nvSpPr>
        <p:spPr>
          <a:xfrm>
            <a:off x="854075" y="5150942"/>
            <a:ext cx="127000" cy="327719"/>
          </a:xfrm>
          <a:prstGeom prst="rect">
            <a:avLst/>
          </a:prstGeom>
          <a:noFill/>
          <a:ln/>
        </p:spPr>
        <p:txBody>
          <a:bodyPr wrap="none" rtlCol="0" anchor="t"/>
          <a:lstStyle/>
          <a:p>
            <a:pPr algn="ctr">
              <a:lnSpc>
                <a:spcPts val="2581"/>
              </a:lnSpc>
            </a:pPr>
            <a:r>
              <a:rPr lang="en-US" sz="2065" b="1" dirty="0">
                <a:solidFill>
                  <a:srgbClr val="101014"/>
                </a:solidFill>
                <a:latin typeface="Playfair Display" pitchFamily="34" charset="0"/>
                <a:ea typeface="Playfair Display" pitchFamily="34" charset="-122"/>
                <a:cs typeface="Playfair Display" pitchFamily="34" charset="-120"/>
              </a:rPr>
              <a:t>3</a:t>
            </a:r>
            <a:endParaRPr lang="en-US" sz="2065" dirty="0"/>
          </a:p>
        </p:txBody>
      </p:sp>
      <p:sp>
        <p:nvSpPr>
          <p:cNvPr id="20" name="Text 17"/>
          <p:cNvSpPr/>
          <p:nvPr/>
        </p:nvSpPr>
        <p:spPr>
          <a:xfrm>
            <a:off x="1879005" y="5156398"/>
            <a:ext cx="1790700" cy="273050"/>
          </a:xfrm>
          <a:prstGeom prst="rect">
            <a:avLst/>
          </a:prstGeom>
          <a:noFill/>
          <a:ln/>
        </p:spPr>
        <p:txBody>
          <a:bodyPr wrap="none" rtlCol="0" anchor="t"/>
          <a:lstStyle/>
          <a:p>
            <a:pPr>
              <a:lnSpc>
                <a:spcPts val="2151"/>
              </a:lnSpc>
            </a:pPr>
            <a:r>
              <a:rPr lang="en-US" sz="1721" b="1" dirty="0">
                <a:solidFill>
                  <a:srgbClr val="101014"/>
                </a:solidFill>
                <a:latin typeface="Playfair Display" pitchFamily="34" charset="0"/>
                <a:ea typeface="Playfair Display" pitchFamily="34" charset="-122"/>
                <a:cs typeface="Playfair Display" pitchFamily="34" charset="-120"/>
              </a:rPr>
              <a:t>Finansal Tasarruf</a:t>
            </a:r>
            <a:endParaRPr lang="en-US" sz="1721" dirty="0"/>
          </a:p>
        </p:txBody>
      </p:sp>
      <p:sp>
        <p:nvSpPr>
          <p:cNvPr id="21" name="Text 18"/>
          <p:cNvSpPr/>
          <p:nvPr/>
        </p:nvSpPr>
        <p:spPr>
          <a:xfrm>
            <a:off x="1879005" y="5534323"/>
            <a:ext cx="6609557" cy="559395"/>
          </a:xfrm>
          <a:prstGeom prst="rect">
            <a:avLst/>
          </a:prstGeom>
          <a:noFill/>
          <a:ln/>
        </p:spPr>
        <p:txBody>
          <a:bodyPr wrap="square" rtlCol="0" anchor="t"/>
          <a:lstStyle/>
          <a:p>
            <a:pPr>
              <a:lnSpc>
                <a:spcPts val="2202"/>
              </a:lnSpc>
            </a:pPr>
            <a:r>
              <a:rPr lang="en-US" sz="1377" dirty="0">
                <a:solidFill>
                  <a:srgbClr val="39393C"/>
                </a:solidFill>
                <a:latin typeface="Open Sans" pitchFamily="34" charset="0"/>
                <a:ea typeface="Open Sans" pitchFamily="34" charset="-122"/>
                <a:cs typeface="Open Sans" pitchFamily="34" charset="-120"/>
              </a:rPr>
              <a:t>Erken teşhis ve optimize edilmiş tedavi planları, hastalar için maliyetleri önemli ölçüde azaltır.</a:t>
            </a:r>
            <a:endParaRPr lang="en-US" sz="1377" dirty="0"/>
          </a:p>
        </p:txBody>
      </p:sp>
      <p:pic>
        <p:nvPicPr>
          <p:cNvPr id="22" name="Picture 4" descr="Nöroloji kliniğinde insan beyninin taraması">
            <a:extLst>
              <a:ext uri="{FF2B5EF4-FFF2-40B4-BE49-F238E27FC236}">
                <a16:creationId xmlns:a16="http://schemas.microsoft.com/office/drawing/2014/main" id="{0873E642-2454-B1AD-A123-C7C60E61C4B6}"/>
              </a:ext>
            </a:extLst>
          </p:cNvPr>
          <p:cNvPicPr>
            <a:picLocks noChangeAspect="1"/>
          </p:cNvPicPr>
          <p:nvPr/>
        </p:nvPicPr>
        <p:blipFill rotWithShape="1">
          <a:blip r:embed="rId3"/>
          <a:srcRect l="49706" r="218"/>
          <a:stretch/>
        </p:blipFill>
        <p:spPr>
          <a:xfrm>
            <a:off x="9811265" y="10"/>
            <a:ext cx="2613064" cy="6857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FB723B2A-308D-F5A1-F8C2-469F09A8098F}"/>
              </a:ext>
            </a:extLst>
          </p:cNvPr>
          <p:cNvSpPr>
            <a:spLocks noGrp="1"/>
          </p:cNvSpPr>
          <p:nvPr>
            <p:ph type="title"/>
          </p:nvPr>
        </p:nvSpPr>
        <p:spPr>
          <a:xfrm>
            <a:off x="648930" y="629267"/>
            <a:ext cx="9252154" cy="1016654"/>
          </a:xfrm>
        </p:spPr>
        <p:txBody>
          <a:bodyPr>
            <a:normAutofit/>
          </a:bodyPr>
          <a:lstStyle/>
          <a:p>
            <a:r>
              <a:rPr lang="tr-TR">
                <a:solidFill>
                  <a:srgbClr val="EBEBEB"/>
                </a:solidFill>
              </a:rPr>
              <a:t>Proje Tanıtımı</a:t>
            </a:r>
          </a:p>
        </p:txBody>
      </p:sp>
      <p:sp>
        <p:nvSpPr>
          <p:cNvPr id="17" name="Rectangle 1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9" name="Freeform: Shape 1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tr-TR"/>
          </a:p>
        </p:txBody>
      </p:sp>
      <p:graphicFrame>
        <p:nvGraphicFramePr>
          <p:cNvPr id="8" name="İçerik Yer Tutucusu 4">
            <a:extLst>
              <a:ext uri="{FF2B5EF4-FFF2-40B4-BE49-F238E27FC236}">
                <a16:creationId xmlns:a16="http://schemas.microsoft.com/office/drawing/2014/main" id="{6AC7229C-D67A-8CA4-701D-487698030242}"/>
              </a:ext>
            </a:extLst>
          </p:cNvPr>
          <p:cNvGraphicFramePr>
            <a:graphicFrameLocks noGrp="1"/>
          </p:cNvGraphicFramePr>
          <p:nvPr>
            <p:ph idx="1"/>
            <p:extLst>
              <p:ext uri="{D42A27DB-BD31-4B8C-83A1-F6EECF244321}">
                <p14:modId xmlns:p14="http://schemas.microsoft.com/office/powerpoint/2010/main" val="254938622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616686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tr-TR" sz="1500"/>
          </a:p>
        </p:txBody>
      </p:sp>
      <p:sp>
        <p:nvSpPr>
          <p:cNvPr id="3" name="Shape 1"/>
          <p:cNvSpPr/>
          <p:nvPr/>
        </p:nvSpPr>
        <p:spPr>
          <a:xfrm>
            <a:off x="0" y="0"/>
            <a:ext cx="12192000" cy="6858000"/>
          </a:xfrm>
          <a:prstGeom prst="rect">
            <a:avLst/>
          </a:prstGeom>
          <a:solidFill>
            <a:srgbClr val="F3F3F7"/>
          </a:solidFill>
          <a:ln/>
        </p:spPr>
        <p:txBody>
          <a:bodyPr/>
          <a:lstStyle/>
          <a:p>
            <a:endParaRPr lang="tr-TR" sz="1500"/>
          </a:p>
        </p:txBody>
      </p:sp>
      <p:sp>
        <p:nvSpPr>
          <p:cNvPr id="5" name="Text 2"/>
          <p:cNvSpPr/>
          <p:nvPr/>
        </p:nvSpPr>
        <p:spPr>
          <a:xfrm>
            <a:off x="694333" y="1397199"/>
            <a:ext cx="3703241" cy="578644"/>
          </a:xfrm>
          <a:prstGeom prst="rect">
            <a:avLst/>
          </a:prstGeom>
          <a:noFill/>
          <a:ln/>
        </p:spPr>
        <p:txBody>
          <a:bodyPr wrap="none" rtlCol="0" anchor="t"/>
          <a:lstStyle/>
          <a:p>
            <a:pPr>
              <a:lnSpc>
                <a:spcPts val="4556"/>
              </a:lnSpc>
            </a:pPr>
            <a:r>
              <a:rPr lang="en-US" sz="3645" b="1" dirty="0">
                <a:solidFill>
                  <a:srgbClr val="101014"/>
                </a:solidFill>
                <a:latin typeface="Playfair Display" pitchFamily="34" charset="0"/>
                <a:ea typeface="Playfair Display" pitchFamily="34" charset="-122"/>
                <a:cs typeface="Playfair Display" pitchFamily="34" charset="-120"/>
              </a:rPr>
              <a:t>Projenin Amacı</a:t>
            </a:r>
            <a:endParaRPr lang="en-US" sz="3645" dirty="0"/>
          </a:p>
        </p:txBody>
      </p:sp>
      <p:sp>
        <p:nvSpPr>
          <p:cNvPr id="6" name="Shape 3"/>
          <p:cNvSpPr/>
          <p:nvPr/>
        </p:nvSpPr>
        <p:spPr>
          <a:xfrm>
            <a:off x="638730" y="2253556"/>
            <a:ext cx="3785096" cy="1659136"/>
          </a:xfrm>
          <a:prstGeom prst="roundRect">
            <a:avLst>
              <a:gd name="adj" fmla="val 6696"/>
            </a:avLst>
          </a:prstGeom>
          <a:solidFill>
            <a:srgbClr val="E4E4ED"/>
          </a:solidFill>
          <a:ln/>
        </p:spPr>
        <p:txBody>
          <a:bodyPr/>
          <a:lstStyle/>
          <a:p>
            <a:endParaRPr lang="tr-TR" sz="1500"/>
          </a:p>
        </p:txBody>
      </p:sp>
      <p:sp>
        <p:nvSpPr>
          <p:cNvPr id="7" name="Text 4"/>
          <p:cNvSpPr/>
          <p:nvPr/>
        </p:nvSpPr>
        <p:spPr>
          <a:xfrm>
            <a:off x="768268" y="2420337"/>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Hassas Teşhis</a:t>
            </a:r>
            <a:endParaRPr lang="en-US" sz="1822" dirty="0"/>
          </a:p>
        </p:txBody>
      </p:sp>
      <p:sp>
        <p:nvSpPr>
          <p:cNvPr id="8" name="Text 5"/>
          <p:cNvSpPr/>
          <p:nvPr/>
        </p:nvSpPr>
        <p:spPr>
          <a:xfrm>
            <a:off x="768268" y="2690772"/>
            <a:ext cx="3414812" cy="1203364"/>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Yapay Zeka Kullanarak b</a:t>
            </a:r>
            <a:r>
              <a:rPr lang="en-US" sz="1458" dirty="0" err="1">
                <a:solidFill>
                  <a:srgbClr val="39393C"/>
                </a:solidFill>
                <a:latin typeface="Open Sans" pitchFamily="34" charset="0"/>
                <a:ea typeface="Open Sans" pitchFamily="34" charset="-122"/>
                <a:cs typeface="Open Sans" pitchFamily="34" charset="-120"/>
              </a:rPr>
              <a:t>eyin</a:t>
            </a:r>
            <a:r>
              <a:rPr lang="en-US" sz="1458" dirty="0">
                <a:solidFill>
                  <a:srgbClr val="39393C"/>
                </a:solidFill>
                <a:latin typeface="Open Sans" pitchFamily="34" charset="0"/>
                <a:ea typeface="Open Sans" pitchFamily="34" charset="-122"/>
                <a:cs typeface="Open Sans" pitchFamily="34" charset="-120"/>
              </a:rPr>
              <a:t> tümörlerini erken aşamada tespit etmek ve doğru bir şekilde teşhis etmeyi hedefliyoruz.</a:t>
            </a:r>
            <a:endParaRPr lang="en-US" sz="1458" dirty="0"/>
          </a:p>
        </p:txBody>
      </p:sp>
      <p:sp>
        <p:nvSpPr>
          <p:cNvPr id="9" name="Shape 6"/>
          <p:cNvSpPr/>
          <p:nvPr/>
        </p:nvSpPr>
        <p:spPr>
          <a:xfrm>
            <a:off x="4664571" y="2253556"/>
            <a:ext cx="3785096" cy="1659136"/>
          </a:xfrm>
          <a:prstGeom prst="roundRect">
            <a:avLst>
              <a:gd name="adj" fmla="val 6696"/>
            </a:avLst>
          </a:prstGeom>
          <a:solidFill>
            <a:srgbClr val="E4E4ED"/>
          </a:solidFill>
          <a:ln/>
        </p:spPr>
        <p:txBody>
          <a:bodyPr/>
          <a:lstStyle/>
          <a:p>
            <a:endParaRPr lang="tr-TR" sz="1500"/>
          </a:p>
        </p:txBody>
      </p:sp>
      <p:sp>
        <p:nvSpPr>
          <p:cNvPr id="10" name="Text 7"/>
          <p:cNvSpPr/>
          <p:nvPr/>
        </p:nvSpPr>
        <p:spPr>
          <a:xfrm>
            <a:off x="4726149" y="2411314"/>
            <a:ext cx="1851620" cy="289322"/>
          </a:xfrm>
          <a:prstGeom prst="rect">
            <a:avLst/>
          </a:prstGeom>
          <a:noFill/>
          <a:ln/>
        </p:spPr>
        <p:txBody>
          <a:bodyPr wrap="none" rtlCol="0" anchor="t"/>
          <a:lstStyle/>
          <a:p>
            <a:pPr>
              <a:lnSpc>
                <a:spcPts val="2278"/>
              </a:lnSpc>
            </a:pPr>
            <a:r>
              <a:rPr lang="en-US" sz="1822" b="1" dirty="0">
                <a:solidFill>
                  <a:srgbClr val="101014"/>
                </a:solidFill>
                <a:latin typeface="Playfair Display" pitchFamily="34" charset="0"/>
                <a:ea typeface="Playfair Display" pitchFamily="34" charset="-122"/>
                <a:cs typeface="Playfair Display" pitchFamily="34" charset="-120"/>
              </a:rPr>
              <a:t>Tedavi Planlama</a:t>
            </a:r>
            <a:endParaRPr lang="en-US" sz="1822" dirty="0"/>
          </a:p>
        </p:txBody>
      </p:sp>
      <p:sp>
        <p:nvSpPr>
          <p:cNvPr id="11" name="Text 8"/>
          <p:cNvSpPr/>
          <p:nvPr/>
        </p:nvSpPr>
        <p:spPr>
          <a:xfrm>
            <a:off x="4726149" y="2672232"/>
            <a:ext cx="3414812" cy="1184672"/>
          </a:xfrm>
          <a:prstGeom prst="rect">
            <a:avLst/>
          </a:prstGeom>
          <a:noFill/>
          <a:ln/>
        </p:spPr>
        <p:txBody>
          <a:bodyPr wrap="square" rtlCol="0" anchor="t"/>
          <a:lstStyle/>
          <a:p>
            <a:pPr>
              <a:lnSpc>
                <a:spcPts val="2332"/>
              </a:lnSpc>
            </a:pPr>
            <a:r>
              <a:rPr lang="en-US" sz="1458" dirty="0" err="1">
                <a:solidFill>
                  <a:srgbClr val="39393C"/>
                </a:solidFill>
                <a:latin typeface="Open Sans" pitchFamily="34" charset="0"/>
                <a:ea typeface="Open Sans" pitchFamily="34" charset="-122"/>
                <a:cs typeface="Open Sans" pitchFamily="34" charset="-120"/>
              </a:rPr>
              <a:t>ChatGPT'nin</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arka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planda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kullanılmasıyla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hastalık</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sınıflandırılması</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sonrasında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tedavi</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planlama</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sürecinde</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öneriler</a:t>
            </a:r>
            <a:r>
              <a:rPr lang="en-US" sz="1458" dirty="0">
                <a:solidFill>
                  <a:srgbClr val="39393C"/>
                </a:solidFill>
                <a:latin typeface="Open Sans" pitchFamily="34" charset="0"/>
                <a:ea typeface="Open Sans" pitchFamily="34" charset="-122"/>
                <a:cs typeface="Open Sans" pitchFamily="34" charset="-120"/>
              </a:rPr>
              <a:t> </a:t>
            </a:r>
            <a:r>
              <a:rPr lang="en-US" sz="1458" dirty="0" err="1">
                <a:solidFill>
                  <a:srgbClr val="39393C"/>
                </a:solidFill>
                <a:latin typeface="Open Sans" pitchFamily="34" charset="0"/>
                <a:ea typeface="Open Sans" pitchFamily="34" charset="-122"/>
                <a:cs typeface="Open Sans" pitchFamily="34" charset="-120"/>
              </a:rPr>
              <a:t>sunma</a:t>
            </a:r>
            <a:r>
              <a:rPr lang="tr-TR" sz="1458" dirty="0">
                <a:solidFill>
                  <a:srgbClr val="39393C"/>
                </a:solidFill>
                <a:latin typeface="Open Sans" pitchFamily="34" charset="0"/>
                <a:ea typeface="Open Sans" pitchFamily="34" charset="-122"/>
                <a:cs typeface="Open Sans" pitchFamily="34" charset="-120"/>
              </a:rPr>
              <a:t>k</a:t>
            </a:r>
            <a:r>
              <a:rPr lang="en-US" sz="1458" dirty="0">
                <a:solidFill>
                  <a:srgbClr val="39393C"/>
                </a:solidFill>
                <a:latin typeface="Open Sans" pitchFamily="34" charset="0"/>
                <a:ea typeface="Open Sans" pitchFamily="34" charset="-122"/>
                <a:cs typeface="Open Sans" pitchFamily="34" charset="-120"/>
              </a:rPr>
              <a:t>.</a:t>
            </a:r>
            <a:endParaRPr lang="en-US" sz="1458" dirty="0"/>
          </a:p>
        </p:txBody>
      </p:sp>
      <p:sp>
        <p:nvSpPr>
          <p:cNvPr id="12" name="Shape 9"/>
          <p:cNvSpPr/>
          <p:nvPr/>
        </p:nvSpPr>
        <p:spPr>
          <a:xfrm>
            <a:off x="694333" y="4097834"/>
            <a:ext cx="7755334" cy="1362968"/>
          </a:xfrm>
          <a:prstGeom prst="roundRect">
            <a:avLst>
              <a:gd name="adj" fmla="val 8151"/>
            </a:avLst>
          </a:prstGeom>
          <a:solidFill>
            <a:srgbClr val="E4E4ED"/>
          </a:solidFill>
          <a:ln/>
        </p:spPr>
        <p:txBody>
          <a:bodyPr/>
          <a:lstStyle/>
          <a:p>
            <a:endParaRPr lang="tr-TR" sz="1500"/>
          </a:p>
        </p:txBody>
      </p:sp>
      <p:sp>
        <p:nvSpPr>
          <p:cNvPr id="13" name="Text 10"/>
          <p:cNvSpPr/>
          <p:nvPr/>
        </p:nvSpPr>
        <p:spPr>
          <a:xfrm>
            <a:off x="879475" y="4282976"/>
            <a:ext cx="2641600" cy="289322"/>
          </a:xfrm>
          <a:prstGeom prst="rect">
            <a:avLst/>
          </a:prstGeom>
          <a:noFill/>
          <a:ln/>
        </p:spPr>
        <p:txBody>
          <a:bodyPr wrap="none" rtlCol="0" anchor="t"/>
          <a:lstStyle/>
          <a:p>
            <a:pPr>
              <a:lnSpc>
                <a:spcPts val="2278"/>
              </a:lnSpc>
            </a:pPr>
            <a:r>
              <a:rPr lang="tr-TR" sz="1822" b="1" dirty="0">
                <a:solidFill>
                  <a:srgbClr val="101014"/>
                </a:solidFill>
                <a:latin typeface="Playfair Display" pitchFamily="34" charset="0"/>
                <a:ea typeface="Playfair Display" pitchFamily="34" charset="-122"/>
                <a:cs typeface="Playfair Display" pitchFamily="34" charset="-120"/>
              </a:rPr>
              <a:t>Kullanıcı Dostu Arayüz</a:t>
            </a:r>
            <a:endParaRPr lang="en-US" sz="1822" dirty="0"/>
          </a:p>
        </p:txBody>
      </p:sp>
      <p:sp>
        <p:nvSpPr>
          <p:cNvPr id="14" name="Text 11"/>
          <p:cNvSpPr/>
          <p:nvPr/>
        </p:nvSpPr>
        <p:spPr>
          <a:xfrm>
            <a:off x="879475" y="4683324"/>
            <a:ext cx="7385050" cy="592336"/>
          </a:xfrm>
          <a:prstGeom prst="rect">
            <a:avLst/>
          </a:prstGeom>
          <a:noFill/>
          <a:ln/>
        </p:spPr>
        <p:txBody>
          <a:bodyPr wrap="square" rtlCol="0" anchor="t"/>
          <a:lstStyle/>
          <a:p>
            <a:pPr>
              <a:lnSpc>
                <a:spcPts val="2332"/>
              </a:lnSpc>
            </a:pPr>
            <a:r>
              <a:rPr lang="tr-TR" sz="1458" dirty="0" err="1">
                <a:solidFill>
                  <a:srgbClr val="39393C"/>
                </a:solidFill>
                <a:latin typeface="Open Sans" pitchFamily="34" charset="0"/>
                <a:ea typeface="Open Sans" pitchFamily="34" charset="-122"/>
                <a:cs typeface="Open Sans" pitchFamily="34" charset="-120"/>
              </a:rPr>
              <a:t>Flask</a:t>
            </a:r>
            <a:r>
              <a:rPr lang="tr-TR" sz="1458" dirty="0">
                <a:solidFill>
                  <a:srgbClr val="39393C"/>
                </a:solidFill>
                <a:latin typeface="Open Sans" pitchFamily="34" charset="0"/>
                <a:ea typeface="Open Sans" pitchFamily="34" charset="-122"/>
                <a:cs typeface="Open Sans" pitchFamily="34" charset="-120"/>
              </a:rPr>
              <a:t> teknolojisiyle web tabanlı bir arayüz oluşturarak, bu sınıflandırma modelini kullanıcı dostu bir platforma entegre etmek.</a:t>
            </a:r>
            <a:endParaRPr lang="en-US" sz="1458" dirty="0"/>
          </a:p>
        </p:txBody>
      </p:sp>
      <p:pic>
        <p:nvPicPr>
          <p:cNvPr id="15" name="Picture 4" descr="Nöroloji kliniğinde insan beyninin taraması">
            <a:extLst>
              <a:ext uri="{FF2B5EF4-FFF2-40B4-BE49-F238E27FC236}">
                <a16:creationId xmlns:a16="http://schemas.microsoft.com/office/drawing/2014/main" id="{291FD4C5-BC0A-F6E1-E6C4-A6A79469968B}"/>
              </a:ext>
            </a:extLst>
          </p:cNvPr>
          <p:cNvPicPr>
            <a:picLocks noChangeAspect="1"/>
          </p:cNvPicPr>
          <p:nvPr/>
        </p:nvPicPr>
        <p:blipFill rotWithShape="1">
          <a:blip r:embed="rId3"/>
          <a:srcRect l="49706" r="218"/>
          <a:stretch/>
        </p:blipFill>
        <p:spPr>
          <a:xfrm>
            <a:off x="9811265" y="10"/>
            <a:ext cx="2613064" cy="68579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tr-TR" sz="1500"/>
          </a:p>
        </p:txBody>
      </p:sp>
      <p:sp>
        <p:nvSpPr>
          <p:cNvPr id="3" name="Shape 1"/>
          <p:cNvSpPr/>
          <p:nvPr/>
        </p:nvSpPr>
        <p:spPr>
          <a:xfrm>
            <a:off x="0" y="0"/>
            <a:ext cx="12192000" cy="6858000"/>
          </a:xfrm>
          <a:prstGeom prst="rect">
            <a:avLst/>
          </a:prstGeom>
          <a:solidFill>
            <a:srgbClr val="F3F3F7"/>
          </a:solidFill>
          <a:ln/>
        </p:spPr>
        <p:txBody>
          <a:bodyPr/>
          <a:lstStyle/>
          <a:p>
            <a:endParaRPr lang="tr-TR" sz="1500"/>
          </a:p>
        </p:txBody>
      </p:sp>
      <p:sp>
        <p:nvSpPr>
          <p:cNvPr id="5" name="Text 2"/>
          <p:cNvSpPr/>
          <p:nvPr/>
        </p:nvSpPr>
        <p:spPr>
          <a:xfrm>
            <a:off x="274308" y="1354574"/>
            <a:ext cx="4205121" cy="578644"/>
          </a:xfrm>
          <a:prstGeom prst="rect">
            <a:avLst/>
          </a:prstGeom>
          <a:noFill/>
          <a:ln/>
        </p:spPr>
        <p:txBody>
          <a:bodyPr wrap="none" rtlCol="0" anchor="t"/>
          <a:lstStyle/>
          <a:p>
            <a:pPr>
              <a:lnSpc>
                <a:spcPts val="4556"/>
              </a:lnSpc>
            </a:pPr>
            <a:r>
              <a:rPr lang="en-US" sz="3645" b="1" dirty="0" err="1">
                <a:solidFill>
                  <a:srgbClr val="101014"/>
                </a:solidFill>
                <a:latin typeface="Playfair Display" pitchFamily="34" charset="0"/>
                <a:ea typeface="Playfair Display" pitchFamily="34" charset="-122"/>
                <a:cs typeface="Playfair Display" pitchFamily="34" charset="-120"/>
              </a:rPr>
              <a:t>Proje</a:t>
            </a:r>
            <a:r>
              <a:rPr lang="tr-TR" sz="3645" b="1" dirty="0" err="1">
                <a:solidFill>
                  <a:srgbClr val="101014"/>
                </a:solidFill>
                <a:latin typeface="Playfair Display" pitchFamily="34" charset="0"/>
                <a:ea typeface="Playfair Display" pitchFamily="34" charset="-122"/>
                <a:cs typeface="Playfair Display" pitchFamily="34" charset="-120"/>
              </a:rPr>
              <a:t>nin</a:t>
            </a:r>
            <a:r>
              <a:rPr lang="en-US" sz="3645" b="1" dirty="0">
                <a:solidFill>
                  <a:srgbClr val="101014"/>
                </a:solidFill>
                <a:latin typeface="Playfair Display" pitchFamily="34" charset="0"/>
                <a:ea typeface="Playfair Display" pitchFamily="34" charset="-122"/>
                <a:cs typeface="Playfair Display" pitchFamily="34" charset="-120"/>
              </a:rPr>
              <a:t> </a:t>
            </a:r>
            <a:r>
              <a:rPr lang="tr-TR" sz="3645" b="1" dirty="0">
                <a:solidFill>
                  <a:srgbClr val="101014"/>
                </a:solidFill>
                <a:latin typeface="Playfair Display" pitchFamily="34" charset="0"/>
                <a:ea typeface="Playfair Display" pitchFamily="34" charset="-122"/>
                <a:cs typeface="Playfair Display" pitchFamily="34" charset="-120"/>
              </a:rPr>
              <a:t>Hedefi</a:t>
            </a:r>
            <a:endParaRPr lang="en-US" sz="3645" dirty="0"/>
          </a:p>
        </p:txBody>
      </p:sp>
      <p:sp>
        <p:nvSpPr>
          <p:cNvPr id="6" name="Shape 3"/>
          <p:cNvSpPr/>
          <p:nvPr/>
        </p:nvSpPr>
        <p:spPr>
          <a:xfrm>
            <a:off x="274308" y="2086869"/>
            <a:ext cx="4669758" cy="1825823"/>
          </a:xfrm>
          <a:prstGeom prst="roundRect">
            <a:avLst>
              <a:gd name="adj" fmla="val 6696"/>
            </a:avLst>
          </a:prstGeom>
          <a:solidFill>
            <a:srgbClr val="E4E4ED"/>
          </a:solidFill>
          <a:ln/>
        </p:spPr>
        <p:txBody>
          <a:bodyPr/>
          <a:lstStyle/>
          <a:p>
            <a:endParaRPr lang="tr-TR" sz="1500"/>
          </a:p>
        </p:txBody>
      </p:sp>
      <p:sp>
        <p:nvSpPr>
          <p:cNvPr id="7" name="Text 4"/>
          <p:cNvSpPr/>
          <p:nvPr/>
        </p:nvSpPr>
        <p:spPr>
          <a:xfrm>
            <a:off x="334807" y="2172051"/>
            <a:ext cx="1851620" cy="289322"/>
          </a:xfrm>
          <a:prstGeom prst="rect">
            <a:avLst/>
          </a:prstGeom>
          <a:noFill/>
          <a:ln/>
        </p:spPr>
        <p:txBody>
          <a:bodyPr wrap="none" rtlCol="0" anchor="t"/>
          <a:lstStyle/>
          <a:p>
            <a:pPr>
              <a:lnSpc>
                <a:spcPts val="2278"/>
              </a:lnSpc>
            </a:pPr>
            <a:r>
              <a:rPr lang="tr-TR" sz="1822" b="1" dirty="0">
                <a:solidFill>
                  <a:srgbClr val="101014"/>
                </a:solidFill>
                <a:latin typeface="Playfair Display" pitchFamily="34" charset="0"/>
                <a:ea typeface="Playfair Display" pitchFamily="34" charset="-122"/>
                <a:cs typeface="Playfair Display" pitchFamily="34" charset="-120"/>
              </a:rPr>
              <a:t>Yüksek Hassasiyetli</a:t>
            </a:r>
            <a:r>
              <a:rPr lang="en-US" sz="1822" b="1" dirty="0">
                <a:solidFill>
                  <a:srgbClr val="101014"/>
                </a:solidFill>
                <a:latin typeface="Playfair Display" pitchFamily="34" charset="0"/>
                <a:ea typeface="Playfair Display" pitchFamily="34" charset="-122"/>
                <a:cs typeface="Playfair Display" pitchFamily="34" charset="-120"/>
              </a:rPr>
              <a:t> </a:t>
            </a:r>
            <a:r>
              <a:rPr lang="en-US" sz="1822" b="1" dirty="0" err="1">
                <a:solidFill>
                  <a:srgbClr val="101014"/>
                </a:solidFill>
                <a:latin typeface="Playfair Display" pitchFamily="34" charset="0"/>
                <a:ea typeface="Playfair Display" pitchFamily="34" charset="-122"/>
                <a:cs typeface="Playfair Display" pitchFamily="34" charset="-120"/>
              </a:rPr>
              <a:t>Teşhis</a:t>
            </a:r>
            <a:r>
              <a:rPr lang="tr-TR" sz="1822" b="1" dirty="0" err="1">
                <a:solidFill>
                  <a:srgbClr val="101014"/>
                </a:solidFill>
                <a:latin typeface="Playfair Display" pitchFamily="34" charset="0"/>
                <a:ea typeface="Playfair Display" pitchFamily="34" charset="-122"/>
                <a:cs typeface="Playfair Display" pitchFamily="34" charset="-120"/>
              </a:rPr>
              <a:t>ler</a:t>
            </a:r>
            <a:endParaRPr lang="en-US" sz="1822" dirty="0"/>
          </a:p>
        </p:txBody>
      </p:sp>
      <p:sp>
        <p:nvSpPr>
          <p:cNvPr id="8" name="Text 5"/>
          <p:cNvSpPr/>
          <p:nvPr/>
        </p:nvSpPr>
        <p:spPr>
          <a:xfrm>
            <a:off x="258372" y="2547411"/>
            <a:ext cx="4821108" cy="2112555"/>
          </a:xfrm>
          <a:prstGeom prst="rect">
            <a:avLst/>
          </a:prstGeom>
          <a:noFill/>
          <a:ln/>
        </p:spPr>
        <p:txBody>
          <a:bodyPr wrap="square" rtlCol="0" anchor="t"/>
          <a:lstStyle/>
          <a:p>
            <a:pPr>
              <a:lnSpc>
                <a:spcPts val="2332"/>
              </a:lnSpc>
            </a:pPr>
            <a:r>
              <a:rPr lang="en-US" sz="1460" dirty="0" err="1">
                <a:solidFill>
                  <a:srgbClr val="39393C"/>
                </a:solidFill>
                <a:latin typeface="Open Sans" pitchFamily="34" charset="0"/>
                <a:ea typeface="Open Sans" pitchFamily="34" charset="-122"/>
                <a:cs typeface="Open Sans" pitchFamily="34" charset="-120"/>
              </a:rPr>
              <a:t>Yapay</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zeka</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modeli</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aracılığıyla</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beyin</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tümörlerini</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tanımlama</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ve</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sınıflandırmada</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yüksek</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hassasiyet</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elde</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etme</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hedeflenmektedir</a:t>
            </a:r>
            <a:r>
              <a:rPr lang="en-US" sz="1460" dirty="0">
                <a:solidFill>
                  <a:srgbClr val="39393C"/>
                </a:solidFill>
                <a:latin typeface="Open Sans" pitchFamily="34" charset="0"/>
                <a:ea typeface="Open Sans" pitchFamily="34" charset="-122"/>
                <a:cs typeface="Open Sans" pitchFamily="34" charset="-120"/>
              </a:rPr>
              <a:t>. Bu, </a:t>
            </a:r>
            <a:r>
              <a:rPr lang="en-US" sz="1460" dirty="0" err="1">
                <a:solidFill>
                  <a:srgbClr val="39393C"/>
                </a:solidFill>
                <a:latin typeface="Open Sans" pitchFamily="34" charset="0"/>
                <a:ea typeface="Open Sans" pitchFamily="34" charset="-122"/>
                <a:cs typeface="Open Sans" pitchFamily="34" charset="-120"/>
              </a:rPr>
              <a:t>modelin</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doğruluğunu</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ve</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güvenilirliğini</a:t>
            </a:r>
            <a:r>
              <a:rPr lang="en-US" sz="1460" dirty="0">
                <a:solidFill>
                  <a:srgbClr val="39393C"/>
                </a:solidFill>
                <a:latin typeface="Open Sans" pitchFamily="34" charset="0"/>
                <a:ea typeface="Open Sans" pitchFamily="34" charset="-122"/>
                <a:cs typeface="Open Sans" pitchFamily="34" charset="-120"/>
              </a:rPr>
              <a:t> </a:t>
            </a:r>
            <a:r>
              <a:rPr lang="en-US" sz="1460" dirty="0" err="1">
                <a:solidFill>
                  <a:srgbClr val="39393C"/>
                </a:solidFill>
                <a:latin typeface="Open Sans" pitchFamily="34" charset="0"/>
                <a:ea typeface="Open Sans" pitchFamily="34" charset="-122"/>
                <a:cs typeface="Open Sans" pitchFamily="34" charset="-120"/>
              </a:rPr>
              <a:t>artırmayı</a:t>
            </a:r>
            <a:r>
              <a:rPr lang="en-US" sz="1460" dirty="0">
                <a:solidFill>
                  <a:srgbClr val="39393C"/>
                </a:solidFill>
                <a:latin typeface="Open Sans" pitchFamily="34" charset="0"/>
                <a:ea typeface="Open Sans" pitchFamily="34" charset="-122"/>
                <a:cs typeface="Open Sans" pitchFamily="34" charset="-120"/>
              </a:rPr>
              <a:t> </a:t>
            </a:r>
            <a:r>
              <a:rPr lang="tr-TR" sz="1460" dirty="0">
                <a:solidFill>
                  <a:srgbClr val="39393C"/>
                </a:solidFill>
                <a:latin typeface="Open Sans" pitchFamily="34" charset="0"/>
                <a:ea typeface="Open Sans" pitchFamily="34" charset="-122"/>
                <a:cs typeface="Open Sans" pitchFamily="34" charset="-120"/>
              </a:rPr>
              <a:t>hedefler</a:t>
            </a:r>
            <a:r>
              <a:rPr lang="en-US" sz="1460" dirty="0">
                <a:solidFill>
                  <a:srgbClr val="39393C"/>
                </a:solidFill>
                <a:latin typeface="Open Sans" pitchFamily="34" charset="0"/>
                <a:ea typeface="Open Sans" pitchFamily="34" charset="-122"/>
                <a:cs typeface="Open Sans" pitchFamily="34" charset="-120"/>
              </a:rPr>
              <a:t>.</a:t>
            </a:r>
            <a:endParaRPr lang="en-US" sz="1460" dirty="0"/>
          </a:p>
          <a:p>
            <a:pPr>
              <a:lnSpc>
                <a:spcPts val="2332"/>
              </a:lnSpc>
            </a:pPr>
            <a:endParaRPr lang="en-US" sz="1460" dirty="0"/>
          </a:p>
        </p:txBody>
      </p:sp>
      <p:sp>
        <p:nvSpPr>
          <p:cNvPr id="9" name="Shape 6"/>
          <p:cNvSpPr/>
          <p:nvPr/>
        </p:nvSpPr>
        <p:spPr>
          <a:xfrm>
            <a:off x="5218374" y="2100736"/>
            <a:ext cx="4134691" cy="1825823"/>
          </a:xfrm>
          <a:prstGeom prst="roundRect">
            <a:avLst>
              <a:gd name="adj" fmla="val 6696"/>
            </a:avLst>
          </a:prstGeom>
          <a:solidFill>
            <a:srgbClr val="E4E4ED"/>
          </a:solidFill>
          <a:ln/>
        </p:spPr>
        <p:txBody>
          <a:bodyPr/>
          <a:lstStyle/>
          <a:p>
            <a:endParaRPr lang="tr-TR" sz="1500"/>
          </a:p>
        </p:txBody>
      </p:sp>
      <p:sp>
        <p:nvSpPr>
          <p:cNvPr id="10" name="Text 7"/>
          <p:cNvSpPr/>
          <p:nvPr/>
        </p:nvSpPr>
        <p:spPr>
          <a:xfrm>
            <a:off x="5281436" y="2328315"/>
            <a:ext cx="3843610" cy="289322"/>
          </a:xfrm>
          <a:prstGeom prst="rect">
            <a:avLst/>
          </a:prstGeom>
          <a:noFill/>
          <a:ln/>
        </p:spPr>
        <p:txBody>
          <a:bodyPr wrap="none" rtlCol="0" anchor="t"/>
          <a:lstStyle/>
          <a:p>
            <a:pPr>
              <a:lnSpc>
                <a:spcPts val="2278"/>
              </a:lnSpc>
            </a:pPr>
            <a:r>
              <a:rPr lang="tr-TR" sz="1822" b="1" dirty="0">
                <a:solidFill>
                  <a:srgbClr val="101014"/>
                </a:solidFill>
                <a:latin typeface="Playfair Display" pitchFamily="34" charset="0"/>
                <a:ea typeface="Playfair Display" pitchFamily="34" charset="-122"/>
                <a:cs typeface="Playfair Display" pitchFamily="34" charset="-120"/>
              </a:rPr>
              <a:t>Kullanılabilir Ortamın Sağlanması</a:t>
            </a:r>
            <a:endParaRPr lang="en-US" sz="1822" dirty="0"/>
          </a:p>
        </p:txBody>
      </p:sp>
      <p:sp>
        <p:nvSpPr>
          <p:cNvPr id="11" name="Text 8"/>
          <p:cNvSpPr/>
          <p:nvPr/>
        </p:nvSpPr>
        <p:spPr>
          <a:xfrm>
            <a:off x="5281436" y="2735990"/>
            <a:ext cx="4013914" cy="1176702"/>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Bu amaçlar kapsamında projenin herkes tarafından kullanılabilir olması için web tabanlı arayüzünün geliştirilmesini hedefler.</a:t>
            </a:r>
            <a:endParaRPr lang="en-US" sz="1458" dirty="0"/>
          </a:p>
        </p:txBody>
      </p:sp>
      <p:sp>
        <p:nvSpPr>
          <p:cNvPr id="12" name="Shape 9"/>
          <p:cNvSpPr/>
          <p:nvPr/>
        </p:nvSpPr>
        <p:spPr>
          <a:xfrm>
            <a:off x="274308" y="4149399"/>
            <a:ext cx="9021042" cy="1362968"/>
          </a:xfrm>
          <a:prstGeom prst="roundRect">
            <a:avLst>
              <a:gd name="adj" fmla="val 8151"/>
            </a:avLst>
          </a:prstGeom>
          <a:solidFill>
            <a:srgbClr val="E4E4ED"/>
          </a:solidFill>
          <a:ln/>
        </p:spPr>
        <p:txBody>
          <a:bodyPr/>
          <a:lstStyle/>
          <a:p>
            <a:endParaRPr lang="tr-TR" sz="1500"/>
          </a:p>
        </p:txBody>
      </p:sp>
      <p:sp>
        <p:nvSpPr>
          <p:cNvPr id="13" name="Text 10"/>
          <p:cNvSpPr/>
          <p:nvPr/>
        </p:nvSpPr>
        <p:spPr>
          <a:xfrm>
            <a:off x="400466" y="4301956"/>
            <a:ext cx="3459195" cy="289322"/>
          </a:xfrm>
          <a:prstGeom prst="rect">
            <a:avLst/>
          </a:prstGeom>
          <a:noFill/>
          <a:ln/>
        </p:spPr>
        <p:txBody>
          <a:bodyPr wrap="none" rtlCol="0" anchor="t"/>
          <a:lstStyle/>
          <a:p>
            <a:pPr>
              <a:lnSpc>
                <a:spcPts val="2278"/>
              </a:lnSpc>
            </a:pPr>
            <a:r>
              <a:rPr lang="en-US" sz="2000" b="1" dirty="0" err="1">
                <a:solidFill>
                  <a:srgbClr val="101014"/>
                </a:solidFill>
                <a:latin typeface="Playfair Display" pitchFamily="34" charset="0"/>
                <a:ea typeface="Playfair Display" pitchFamily="34" charset="-122"/>
                <a:cs typeface="Playfair Display" pitchFamily="34" charset="-120"/>
              </a:rPr>
              <a:t>Yaşam</a:t>
            </a:r>
            <a:r>
              <a:rPr lang="en-US" sz="2000" b="1" dirty="0">
                <a:solidFill>
                  <a:srgbClr val="101014"/>
                </a:solidFill>
                <a:latin typeface="Playfair Display" pitchFamily="34" charset="0"/>
                <a:ea typeface="Playfair Display" pitchFamily="34" charset="-122"/>
                <a:cs typeface="Playfair Display" pitchFamily="34" charset="-120"/>
              </a:rPr>
              <a:t> </a:t>
            </a:r>
            <a:r>
              <a:rPr lang="en-US" sz="2000" b="1" dirty="0" err="1">
                <a:solidFill>
                  <a:srgbClr val="101014"/>
                </a:solidFill>
                <a:latin typeface="Playfair Display" pitchFamily="34" charset="0"/>
                <a:ea typeface="Playfair Display" pitchFamily="34" charset="-122"/>
                <a:cs typeface="Playfair Display" pitchFamily="34" charset="-120"/>
              </a:rPr>
              <a:t>Kalitesini</a:t>
            </a:r>
            <a:r>
              <a:rPr lang="en-US" sz="2000" b="1" dirty="0">
                <a:solidFill>
                  <a:srgbClr val="101014"/>
                </a:solidFill>
                <a:latin typeface="Playfair Display" pitchFamily="34" charset="0"/>
                <a:ea typeface="Playfair Display" pitchFamily="34" charset="-122"/>
                <a:cs typeface="Playfair Display" pitchFamily="34" charset="-120"/>
              </a:rPr>
              <a:t> </a:t>
            </a:r>
            <a:r>
              <a:rPr lang="en-US" sz="2000" b="1" dirty="0" err="1">
                <a:solidFill>
                  <a:srgbClr val="101014"/>
                </a:solidFill>
                <a:latin typeface="Playfair Display" pitchFamily="34" charset="0"/>
                <a:ea typeface="Playfair Display" pitchFamily="34" charset="-122"/>
                <a:cs typeface="Playfair Display" pitchFamily="34" charset="-120"/>
              </a:rPr>
              <a:t>Artırma</a:t>
            </a:r>
            <a:endParaRPr lang="en-US" sz="2000" dirty="0"/>
          </a:p>
          <a:p>
            <a:pPr>
              <a:lnSpc>
                <a:spcPts val="2278"/>
              </a:lnSpc>
            </a:pPr>
            <a:r>
              <a:rPr lang="tr-TR" sz="1822" b="1" dirty="0">
                <a:solidFill>
                  <a:srgbClr val="101014"/>
                </a:solidFill>
                <a:latin typeface="Playfair Display" pitchFamily="34" charset="0"/>
                <a:ea typeface="Playfair Display" pitchFamily="34" charset="-122"/>
                <a:cs typeface="Playfair Display" pitchFamily="34" charset="-120"/>
              </a:rPr>
              <a:t> </a:t>
            </a:r>
            <a:endParaRPr lang="en-US" sz="1822" dirty="0"/>
          </a:p>
        </p:txBody>
      </p:sp>
      <p:sp>
        <p:nvSpPr>
          <p:cNvPr id="14" name="Text 11"/>
          <p:cNvSpPr/>
          <p:nvPr/>
        </p:nvSpPr>
        <p:spPr>
          <a:xfrm>
            <a:off x="400466" y="4723802"/>
            <a:ext cx="7385050" cy="592336"/>
          </a:xfrm>
          <a:prstGeom prst="rect">
            <a:avLst/>
          </a:prstGeom>
          <a:noFill/>
          <a:ln/>
        </p:spPr>
        <p:txBody>
          <a:bodyPr wrap="square" rtlCol="0" anchor="t"/>
          <a:lstStyle/>
          <a:p>
            <a:pPr>
              <a:lnSpc>
                <a:spcPts val="2332"/>
              </a:lnSpc>
            </a:pPr>
            <a:r>
              <a:rPr lang="tr-TR" sz="1458" dirty="0">
                <a:solidFill>
                  <a:srgbClr val="39393C"/>
                </a:solidFill>
                <a:latin typeface="Open Sans" pitchFamily="34" charset="0"/>
                <a:ea typeface="Open Sans" pitchFamily="34" charset="-122"/>
                <a:cs typeface="Open Sans" pitchFamily="34" charset="-120"/>
              </a:rPr>
              <a:t>Beyin tümörleriyle mücadele edenlere daha iyi bir yaşam kalitesi sağlamayı hedefliyoruz.</a:t>
            </a:r>
            <a:endParaRPr lang="en-US" sz="1458" dirty="0"/>
          </a:p>
        </p:txBody>
      </p:sp>
      <p:pic>
        <p:nvPicPr>
          <p:cNvPr id="15" name="Picture 4" descr="Nöroloji kliniğinde insan beyninin taraması">
            <a:extLst>
              <a:ext uri="{FF2B5EF4-FFF2-40B4-BE49-F238E27FC236}">
                <a16:creationId xmlns:a16="http://schemas.microsoft.com/office/drawing/2014/main" id="{9BC16496-6C91-8303-18F1-38C27F41D60C}"/>
              </a:ext>
            </a:extLst>
          </p:cNvPr>
          <p:cNvPicPr>
            <a:picLocks noChangeAspect="1"/>
          </p:cNvPicPr>
          <p:nvPr/>
        </p:nvPicPr>
        <p:blipFill rotWithShape="1">
          <a:blip r:embed="rId3"/>
          <a:srcRect l="49706" r="218"/>
          <a:stretch/>
        </p:blipFill>
        <p:spPr>
          <a:xfrm>
            <a:off x="9811265" y="10"/>
            <a:ext cx="2613064" cy="6857990"/>
          </a:xfrm>
          <a:prstGeom prst="rect">
            <a:avLst/>
          </a:prstGeom>
        </p:spPr>
      </p:pic>
    </p:spTree>
    <p:extLst>
      <p:ext uri="{BB962C8B-B14F-4D97-AF65-F5344CB8AC3E}">
        <p14:creationId xmlns:p14="http://schemas.microsoft.com/office/powerpoint/2010/main" val="363073843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Geçmişe bakış">
  <a:themeElements>
    <a:clrScheme name="Geçmişe bakış">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1_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TotalTime>
  <Words>1481</Words>
  <Application>Microsoft Office PowerPoint</Application>
  <PresentationFormat>Geniş ekran</PresentationFormat>
  <Paragraphs>185</Paragraphs>
  <Slides>29</Slides>
  <Notes>27</Notes>
  <HiddenSlides>0</HiddenSlides>
  <MMClips>0</MMClips>
  <ScaleCrop>false</ScaleCrop>
  <HeadingPairs>
    <vt:vector size="6" baseType="variant">
      <vt:variant>
        <vt:lpstr>Kullanılan Yazı Tipleri</vt:lpstr>
      </vt:variant>
      <vt:variant>
        <vt:i4>10</vt:i4>
      </vt:variant>
      <vt:variant>
        <vt:lpstr>Tema</vt:lpstr>
      </vt:variant>
      <vt:variant>
        <vt:i4>5</vt:i4>
      </vt:variant>
      <vt:variant>
        <vt:lpstr>Slayt Başlıkları</vt:lpstr>
      </vt:variant>
      <vt:variant>
        <vt:i4>29</vt:i4>
      </vt:variant>
    </vt:vector>
  </HeadingPairs>
  <TitlesOfParts>
    <vt:vector size="44" baseType="lpstr">
      <vt:lpstr>Arial</vt:lpstr>
      <vt:lpstr>Bitter</vt:lpstr>
      <vt:lpstr>Calibri</vt:lpstr>
      <vt:lpstr>Calibri Light</vt:lpstr>
      <vt:lpstr>Century Gothic</vt:lpstr>
      <vt:lpstr>Open Sans</vt:lpstr>
      <vt:lpstr>Playfair Display</vt:lpstr>
      <vt:lpstr>Tw Cen MT</vt:lpstr>
      <vt:lpstr>Wingdings</vt:lpstr>
      <vt:lpstr>Wingdings 3</vt:lpstr>
      <vt:lpstr>Office Teması</vt:lpstr>
      <vt:lpstr>İyon</vt:lpstr>
      <vt:lpstr>Geçmişe bakış</vt:lpstr>
      <vt:lpstr>Devre</vt:lpstr>
      <vt:lpstr>1_İyon</vt:lpstr>
      <vt:lpstr>Beyin Tümörü Teşhisi ve Tedavi Planlaması için Yapay Zeka Destekli Web Uygulaması</vt:lpstr>
      <vt:lpstr>Beyin Tümörlerinin Önemi ve Eksiklikler </vt:lpstr>
      <vt:lpstr>Beyin Tümörlerinin Önemi </vt:lpstr>
      <vt:lpstr>Eksiklikler ve Sorunlar </vt:lpstr>
      <vt:lpstr>PowerPoint Sunusu</vt:lpstr>
      <vt:lpstr>PowerPoint Sunusu</vt:lpstr>
      <vt:lpstr>Proje Tanıtımı</vt:lpstr>
      <vt:lpstr>PowerPoint Sunusu</vt:lpstr>
      <vt:lpstr>PowerPoint Sunusu</vt:lpstr>
      <vt:lpstr>PowerPoint Sunusu</vt:lpstr>
      <vt:lpstr>Veri Seti Hakkında Bilgiler</vt:lpstr>
      <vt:lpstr>Beyin Tümör Sınıflandırma Modelinin Hazırlanması</vt:lpstr>
      <vt:lpstr>PowerPoint Sunusu</vt:lpstr>
      <vt:lpstr>Verilerin Etiketlendirilmesi Ve Depolanması</vt:lpstr>
      <vt:lpstr>Resimlerin Yüklenmesi ve Normalleştirilmesi</vt:lpstr>
      <vt:lpstr>Veri Setinin Eğitim ve Test Seti Olarak Bölünmesi</vt:lpstr>
      <vt:lpstr>Veri Setinin Eğitim ve Test Seti Olarak Bölünmesi</vt:lpstr>
      <vt:lpstr>PowerPoint Sunusu</vt:lpstr>
      <vt:lpstr>Modelin Kurulması Ve Eğitim</vt:lpstr>
      <vt:lpstr>Modelin Kurulması Ve Eğitim</vt:lpstr>
      <vt:lpstr>Confusion Matrix</vt:lpstr>
      <vt:lpstr>Kullanıcı Web Arayüzü</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Beyin Tümörü Teşhisi ve Tedavi Planlaması için Yapay Zeka Destekli Web Uygulaması</dc:title>
  <dc:creator>Hasan Can</dc:creator>
  <cp:lastModifiedBy>Hasan Can</cp:lastModifiedBy>
  <cp:revision>11</cp:revision>
  <dcterms:created xsi:type="dcterms:W3CDTF">2023-12-17T13:01:14Z</dcterms:created>
  <dcterms:modified xsi:type="dcterms:W3CDTF">2023-12-31T20:11:42Z</dcterms:modified>
</cp:coreProperties>
</file>